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85" r:id="rId6"/>
    <p:sldId id="261" r:id="rId7"/>
    <p:sldId id="262" r:id="rId8"/>
    <p:sldId id="286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7" r:id="rId22"/>
    <p:sldId id="288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2585"/>
  </p:normalViewPr>
  <p:slideViewPr>
    <p:cSldViewPr snapToGrid="0" snapToObjects="1">
      <p:cViewPr varScale="1">
        <p:scale>
          <a:sx n="52" d="100"/>
          <a:sy n="52" d="100"/>
        </p:scale>
        <p:origin x="2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" name="Shape 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ytedance.feishu.cn/docs/doccndB09qFesriAf8xE0a7kQAh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ytedance.feishu.cn/docs/doccndB09qFesriAf8xE0a7kQAh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ytedance.feishu.cn/docs/doccndB09qFesriAf8xE0a7kQAh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Android%E7%89%88%E6%9C%AC%E5%88%97%E8%A1%A8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ytedance.feishu.cn/docs/doccndB09qFesriAf8xE0a7kQAh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ytedance.feishu.cn/docs/doccndB09qFesriAf8xE0a7kQAh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ytedance.feishu.cn/docs/doccndB09qFesriAf8xE0a7kQAh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ytedance.feishu.cn/docs/doccndB09qFesriAf8xE0a7kQAh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ytedance.feishu.cn/docs/doccndB09qFesriAf8xE0a7kQAh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ytedance.feishu.cn/docs/doccndB09qFesriAf8xE0a7kQAh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" name="Shape 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macOS: </a:t>
            </a:r>
            <a:r>
              <a:rPr lang="en-US" altLang="zh-CN" dirty="0" err="1"/>
              <a:t>macbook</a:t>
            </a:r>
            <a:r>
              <a:rPr lang="en-US" altLang="zh-CN" dirty="0"/>
              <a:t>, iMac</a:t>
            </a:r>
          </a:p>
          <a:p>
            <a:r>
              <a:rPr lang="en-US" dirty="0" err="1"/>
              <a:t>区别</a:t>
            </a:r>
            <a:r>
              <a:rPr lang="zh-CN" altLang="en-US" dirty="0"/>
              <a:t>：桌面系统，移动系统。</a:t>
            </a:r>
            <a:endParaRPr lang="en-US" altLang="zh-CN" dirty="0"/>
          </a:p>
          <a:p>
            <a:r>
              <a:rPr lang="zh-CN" altLang="en-US" dirty="0"/>
              <a:t>内核：</a:t>
            </a:r>
            <a:r>
              <a:rPr lang="en-US" altLang="zh-CN" dirty="0"/>
              <a:t>Darwin</a:t>
            </a:r>
            <a:r>
              <a:rPr lang="zh-CN" altLang="en-US" dirty="0"/>
              <a:t>，是</a:t>
            </a:r>
            <a:r>
              <a:rPr lang="en-US" altLang="zh-CN" dirty="0" err="1"/>
              <a:t>unix</a:t>
            </a:r>
            <a:r>
              <a:rPr lang="zh-CN" altLang="en-US" dirty="0"/>
              <a:t>内核的一个变种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endParaRPr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endParaRPr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>
              <a:buSzPct val="100000"/>
              <a:buAutoNum type="arabicPeriod"/>
            </a:pPr>
            <a:r>
              <a:rPr lang="en-US" altLang="zh-CN" dirty="0"/>
              <a:t>1988</a:t>
            </a:r>
            <a:r>
              <a:rPr lang="zh-CN" altLang="en-US" dirty="0"/>
              <a:t>年 斯蒂夫乔布斯离开苹果，创立</a:t>
            </a:r>
            <a:r>
              <a:rPr lang="en-US" altLang="zh-CN" dirty="0"/>
              <a:t>NeXT</a:t>
            </a:r>
            <a:r>
              <a:rPr lang="zh-CN" altLang="en-US" dirty="0"/>
              <a:t> 买下了</a:t>
            </a:r>
            <a:r>
              <a:rPr lang="en-US" altLang="zh-CN" dirty="0" err="1"/>
              <a:t>objc</a:t>
            </a:r>
            <a:r>
              <a:rPr lang="zh-CN" altLang="en-US" dirty="0"/>
              <a:t>的授权，并使得</a:t>
            </a:r>
            <a:r>
              <a:rPr lang="en-US" altLang="zh-CN" dirty="0" err="1"/>
              <a:t>gcc</a:t>
            </a:r>
            <a:r>
              <a:rPr lang="zh-CN" altLang="en-US" dirty="0"/>
              <a:t>可以支持</a:t>
            </a:r>
            <a:r>
              <a:rPr lang="en-US" altLang="zh-CN" dirty="0" err="1"/>
              <a:t>objc</a:t>
            </a:r>
            <a:r>
              <a:rPr lang="zh-CN" altLang="en-US" dirty="0"/>
              <a:t>的编译</a:t>
            </a:r>
            <a:endParaRPr lang="en-US" altLang="zh-CN" dirty="0"/>
          </a:p>
          <a:p>
            <a:pPr marL="457200" indent="-457200">
              <a:buSzPct val="100000"/>
              <a:buAutoNum type="arabicPeriod"/>
            </a:pPr>
            <a:r>
              <a:rPr lang="en-US" altLang="zh-CN" dirty="0"/>
              <a:t>1996</a:t>
            </a:r>
            <a:r>
              <a:rPr lang="zh-CN" altLang="en-US" dirty="0"/>
              <a:t>年，苹果又买了</a:t>
            </a:r>
            <a:r>
              <a:rPr lang="en-US" altLang="zh-CN" dirty="0"/>
              <a:t>NeXT</a:t>
            </a:r>
          </a:p>
          <a:p>
            <a:pPr marL="457200" indent="-457200">
              <a:buSzPct val="100000"/>
              <a:buAutoNum type="arabicPeriod"/>
            </a:pPr>
            <a:r>
              <a:rPr lang="en-US" altLang="zh-CN" dirty="0"/>
              <a:t>2005</a:t>
            </a:r>
            <a:r>
              <a:rPr lang="zh-CN" altLang="en-US" dirty="0"/>
              <a:t>年的时候</a:t>
            </a:r>
            <a:r>
              <a:rPr lang="en-US" altLang="zh-CN" dirty="0" err="1"/>
              <a:t>llvm</a:t>
            </a:r>
            <a:r>
              <a:rPr lang="zh-CN" altLang="en-US" dirty="0"/>
              <a:t>也支持了</a:t>
            </a:r>
            <a:r>
              <a:rPr lang="en-US" altLang="zh-CN" dirty="0" err="1"/>
              <a:t>objc</a:t>
            </a:r>
            <a:r>
              <a:rPr lang="zh-CN" altLang="en-US" dirty="0"/>
              <a:t>的编译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>
              <a:buSzPct val="100000"/>
              <a:buAutoNum type="arabicPeriod"/>
            </a:pPr>
            <a:r>
              <a:rPr lang="en-US" altLang="zh-CN" dirty="0"/>
              <a:t>NS</a:t>
            </a:r>
            <a:r>
              <a:rPr lang="zh-CN" altLang="en-US" dirty="0"/>
              <a:t>开头的前缀：</a:t>
            </a:r>
            <a:r>
              <a:rPr lang="en-US" altLang="zh-CN" dirty="0" err="1"/>
              <a:t>NextStep</a:t>
            </a:r>
            <a:r>
              <a:rPr lang="en-US" altLang="zh-CN" dirty="0"/>
              <a:t>	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>
              <a:buAutoNum type="arabicPeriod"/>
            </a:pPr>
            <a:r>
              <a:rPr lang="zh-CN" altLang="en-US" dirty="0"/>
              <a:t>左边是类的头文件，包含了类名，类方法，实例方法的申明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继承自</a:t>
            </a:r>
            <a:r>
              <a:rPr lang="en-US" altLang="zh-CN" dirty="0" err="1"/>
              <a:t>NSObject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en-US" altLang="zh-CN" dirty="0"/>
              <a:t>+/- </a:t>
            </a:r>
            <a:r>
              <a:rPr lang="zh-CN" altLang="en-US" dirty="0"/>
              <a:t>代表类方法和实例方法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右边是类的实现，包含了方法的实现</a:t>
            </a:r>
            <a:endParaRPr lang="en-US" altLang="zh-CN" dirty="0"/>
          </a:p>
          <a:p>
            <a:pPr marL="457200" indent="-457200"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>
              <a:buSzPct val="100000"/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endParaRPr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>
              <a:buSzPct val="100000"/>
              <a:buAutoNum type="arabicPeriod"/>
            </a:pPr>
            <a:r>
              <a:rPr lang="zh-CN" altLang="en-US" dirty="0"/>
              <a:t>做一些比较酷的事情：在运行时更改，替换，新增方法</a:t>
            </a:r>
            <a:endParaRPr lang="en-US" altLang="zh-CN" dirty="0"/>
          </a:p>
          <a:p>
            <a:pPr marL="457200" indent="-457200">
              <a:buSzPct val="100000"/>
              <a:buAutoNum type="arabicPeriod"/>
            </a:pPr>
            <a:r>
              <a:rPr lang="en-US" altLang="zh-CN" dirty="0"/>
              <a:t>AOP</a:t>
            </a:r>
            <a:r>
              <a:rPr lang="zh-CN" altLang="en-US" dirty="0"/>
              <a:t>，埋点日志，异常保护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0964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>
              <a:buSzPct val="100000"/>
              <a:buAutoNum type="arabicPeriod"/>
            </a:pPr>
            <a:r>
              <a:rPr lang="zh-CN" altLang="en-US" dirty="0"/>
              <a:t>做一些比较酷的事情：在运行时更改，替换，新增方法</a:t>
            </a:r>
            <a:endParaRPr lang="en-US" altLang="zh-CN" dirty="0"/>
          </a:p>
          <a:p>
            <a:pPr marL="457200" indent="-457200">
              <a:buSzPct val="100000"/>
              <a:buAutoNum type="arabicPeriod"/>
            </a:pPr>
            <a:r>
              <a:rPr lang="en-US" altLang="zh-CN" dirty="0"/>
              <a:t>AOP</a:t>
            </a:r>
            <a:r>
              <a:rPr lang="zh-CN" altLang="en-US" dirty="0"/>
              <a:t>，埋点日志，异常保护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507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>
              <a:buSzPct val="100000"/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>
              <a:buSzPct val="100000"/>
              <a:buAutoNum type="arabicPeriod"/>
            </a:pPr>
            <a:r>
              <a:rPr lang="en-US" altLang="zh-CN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2007</a:t>
            </a:r>
            <a:r>
              <a:rPr lang="zh-CN" alt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 本质依然是一部传统手机</a:t>
            </a:r>
            <a:endParaRPr lang="en-US" altLang="zh-CN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  <a:p>
            <a:pPr marL="457200" indent="-457200">
              <a:buSzPct val="100000"/>
              <a:buAutoNum type="arabicPeriod"/>
            </a:pPr>
            <a:r>
              <a:rPr lang="en-US" altLang="zh-CN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2008</a:t>
            </a:r>
            <a:r>
              <a:rPr lang="zh-CN" alt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 </a:t>
            </a:r>
            <a:r>
              <a:rPr lang="en-US" altLang="zh-CN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appstore</a:t>
            </a:r>
            <a:r>
              <a:rPr lang="zh-CN" alt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，奠定了</a:t>
            </a:r>
            <a:r>
              <a:rPr lang="en-US" altLang="zh-CN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iOS</a:t>
            </a:r>
            <a:r>
              <a:rPr lang="zh-CN" alt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的生态系统，</a:t>
            </a:r>
            <a:r>
              <a:rPr lang="en-US" altLang="zh-CN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develop</a:t>
            </a:r>
            <a:r>
              <a:rPr lang="zh-CN" alt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 </a:t>
            </a:r>
            <a:r>
              <a:rPr lang="en-US" altLang="zh-CN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sdk</a:t>
            </a:r>
            <a:r>
              <a:rPr lang="zh-CN" alt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，三七分账</a:t>
            </a:r>
            <a:endParaRPr lang="en-US" altLang="zh-CN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  <a:p>
            <a:pPr marL="457200" indent="-457200">
              <a:buSzPct val="100000"/>
              <a:buAutoNum type="arabicPeriod"/>
            </a:pPr>
            <a:r>
              <a:rPr lang="zh-CN" alt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拟物设计</a:t>
            </a:r>
            <a:endParaRPr lang="en-US" altLang="zh-CN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  <a:p>
            <a:pPr marL="457200" indent="-457200">
              <a:buSzPct val="100000"/>
              <a:buAutoNum type="arabicPeriod"/>
            </a:pPr>
            <a:r>
              <a:rPr lang="zh-CN" alt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硬件：外观改善，前后双玻璃。快速应用切换：双击</a:t>
            </a:r>
            <a:r>
              <a:rPr lang="en-US" altLang="zh-CN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Home</a:t>
            </a:r>
            <a:r>
              <a:rPr lang="zh-CN" alt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键</a:t>
            </a:r>
            <a:endParaRPr lang="en-US" altLang="zh-CN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  <a:p>
            <a:pPr marL="457200" indent="-457200">
              <a:buSzPct val="100000"/>
              <a:buAutoNum type="arabicPeriod"/>
            </a:pPr>
            <a:r>
              <a:rPr lang="en-US" altLang="zh-CN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iCloud</a:t>
            </a:r>
            <a:r>
              <a:rPr lang="zh-CN" alt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，第一个版本</a:t>
            </a:r>
            <a:r>
              <a:rPr lang="en-US" altLang="zh-CN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Siri</a:t>
            </a:r>
          </a:p>
          <a:p>
            <a:pPr marL="457200" indent="-457200">
              <a:buSzPct val="100000"/>
              <a:buAutoNum type="arabicPeriod"/>
            </a:pPr>
            <a:r>
              <a:rPr lang="en-US" altLang="zh-CN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Google</a:t>
            </a:r>
            <a:r>
              <a:rPr lang="zh-CN" alt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 </a:t>
            </a:r>
            <a:r>
              <a:rPr lang="en-US" altLang="zh-CN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map</a:t>
            </a:r>
            <a:r>
              <a:rPr lang="zh-CN" alt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替换成</a:t>
            </a:r>
            <a:r>
              <a:rPr lang="en-US" altLang="zh-CN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Apple</a:t>
            </a:r>
            <a:r>
              <a:rPr lang="zh-CN" alt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 </a:t>
            </a:r>
            <a:r>
              <a:rPr lang="en-US" altLang="zh-CN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Map</a:t>
            </a:r>
          </a:p>
          <a:p>
            <a:pPr marL="457200" indent="-457200">
              <a:buSzPct val="100000"/>
              <a:buAutoNum type="arabicPeriod"/>
            </a:pPr>
            <a:r>
              <a:rPr lang="zh-CN" alt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拟物</a:t>
            </a:r>
            <a:r>
              <a:rPr lang="en-US" altLang="zh-CN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-&gt;</a:t>
            </a:r>
            <a:r>
              <a:rPr lang="zh-CN" alt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扁平</a:t>
            </a:r>
            <a:r>
              <a:rPr lang="en-US" altLang="zh-CN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,touch ID</a:t>
            </a:r>
            <a:r>
              <a:rPr lang="zh-CN" alt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指纹识别</a:t>
            </a:r>
            <a:endParaRPr lang="en-US" altLang="zh-CN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  <a:p>
            <a:pPr marL="457200" indent="-457200">
              <a:buSzPct val="100000"/>
              <a:buAutoNum type="arabicPeriod"/>
            </a:pPr>
            <a:r>
              <a:rPr lang="zh-CN" alt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连续性，</a:t>
            </a:r>
            <a:r>
              <a:rPr lang="en-US" altLang="zh-CN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Apple</a:t>
            </a:r>
            <a:r>
              <a:rPr lang="zh-CN" alt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 </a:t>
            </a:r>
            <a:r>
              <a:rPr lang="en-US" altLang="zh-CN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Pay</a:t>
            </a:r>
          </a:p>
          <a:p>
            <a:pPr marL="457200" indent="-457200">
              <a:buSzPct val="100000"/>
              <a:buAutoNum type="arabicPeriod"/>
            </a:pPr>
            <a:r>
              <a:rPr lang="zh-CN" alt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性能和稳定性</a:t>
            </a:r>
            <a:endParaRPr lang="en-US" altLang="zh-CN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  <a:p>
            <a:pPr marL="457200" indent="-457200">
              <a:buSzPct val="100000"/>
              <a:buAutoNum type="arabicPeriod"/>
            </a:pPr>
            <a:r>
              <a:rPr lang="zh-CN" alt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抬手唤醒</a:t>
            </a:r>
            <a:endParaRPr lang="en-US" altLang="zh-CN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  <a:p>
            <a:pPr marL="457200" indent="-457200">
              <a:buSzPct val="100000"/>
              <a:buAutoNum type="arabicPeriod"/>
            </a:pPr>
            <a:r>
              <a:rPr lang="zh-CN" alt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支持</a:t>
            </a:r>
            <a:r>
              <a:rPr lang="en-US" altLang="zh-CN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AR</a:t>
            </a:r>
            <a:r>
              <a:rPr lang="zh-CN" alt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，</a:t>
            </a:r>
            <a:r>
              <a:rPr lang="en-US" altLang="zh-CN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ARKit</a:t>
            </a:r>
          </a:p>
          <a:p>
            <a:pPr marL="457200" indent="-457200">
              <a:buSzPct val="100000"/>
              <a:buAutoNum type="arabicPeriod"/>
            </a:pPr>
            <a:endParaRPr lang="en-US" altLang="zh-CN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  <a:p>
            <a:pPr marL="457200" indent="-457200">
              <a:buSzPct val="100000"/>
              <a:buAutoNum type="arabicPeriod"/>
            </a:pPr>
            <a:r>
              <a:rPr lang="en-US" altLang="zh-CN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2010</a:t>
            </a:r>
            <a:r>
              <a:rPr lang="zh-CN" alt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发布了</a:t>
            </a:r>
            <a:r>
              <a:rPr lang="en-US" altLang="zh-CN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ipad</a:t>
            </a:r>
          </a:p>
          <a:p>
            <a:pPr marL="457200" indent="-457200">
              <a:buSzPct val="100000"/>
              <a:buAutoNum type="arabicPeriod"/>
            </a:pPr>
            <a:r>
              <a:rPr lang="en-US" altLang="zh-CN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2014</a:t>
            </a:r>
            <a:r>
              <a:rPr lang="zh-CN" alt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发布了</a:t>
            </a:r>
            <a:r>
              <a:rPr lang="en-US" altLang="zh-CN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iWatch</a:t>
            </a:r>
          </a:p>
          <a:p>
            <a:pPr marL="457200" indent="-457200">
              <a:buSzPct val="100000"/>
              <a:buAutoNum type="arabicPeriod"/>
            </a:pPr>
            <a:r>
              <a:rPr lang="en-US" altLang="zh-CN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2007</a:t>
            </a:r>
            <a:r>
              <a:rPr lang="zh-CN" alt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 </a:t>
            </a:r>
            <a:r>
              <a:rPr lang="en-US" altLang="zh-CN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apple</a:t>
            </a:r>
            <a:r>
              <a:rPr lang="zh-CN" alt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 </a:t>
            </a:r>
            <a:r>
              <a:rPr lang="en-US" altLang="zh-CN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tv</a:t>
            </a:r>
          </a:p>
          <a:p>
            <a:pPr marL="457200" indent="-457200">
              <a:buSzPct val="100000"/>
              <a:buAutoNum type="arabicPeriod"/>
            </a:pPr>
            <a:endParaRPr lang="en-US" altLang="zh-CN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  <a:p>
            <a:pPr marL="457200" indent="-457200">
              <a:buSzPct val="100000"/>
              <a:buAutoNum type="arabicPeriod"/>
            </a:pPr>
            <a:endParaRPr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9953995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>
              <a:buSzPct val="100000"/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endParaRPr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endParaRPr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19665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3" name="Shape 2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iOS</a:t>
            </a:r>
            <a:r>
              <a:rPr lang="zh-CN" altLang="en-US" dirty="0"/>
              <a:t> </a:t>
            </a:r>
            <a:r>
              <a:rPr lang="en-US" altLang="zh-CN" dirty="0"/>
              <a:t>13</a:t>
            </a:r>
            <a:r>
              <a:rPr lang="zh-CN" altLang="en-US" dirty="0"/>
              <a:t> 暗黑模式</a:t>
            </a:r>
            <a:endParaRPr lang="en-US" altLang="zh-CN" dirty="0"/>
          </a:p>
          <a:p>
            <a:r>
              <a:rPr lang="en-US" dirty="0"/>
              <a:t>iOS</a:t>
            </a:r>
            <a:r>
              <a:rPr lang="zh-CN" altLang="en-US" dirty="0"/>
              <a:t> </a:t>
            </a:r>
            <a:r>
              <a:rPr lang="en-US" altLang="zh-CN" dirty="0"/>
              <a:t>14</a:t>
            </a:r>
            <a:r>
              <a:rPr lang="zh-CN" altLang="en-US" dirty="0"/>
              <a:t> 桌面</a:t>
            </a:r>
            <a:r>
              <a:rPr lang="en-US" altLang="zh-CN" dirty="0"/>
              <a:t>widget</a:t>
            </a:r>
            <a:r>
              <a:rPr lang="zh-CN" altLang="en-US" dirty="0"/>
              <a:t>，</a:t>
            </a:r>
            <a:r>
              <a:rPr lang="en-US" altLang="zh-CN" dirty="0"/>
              <a:t>clip</a:t>
            </a:r>
            <a:r>
              <a:rPr lang="zh-CN" altLang="en-US" dirty="0"/>
              <a:t> 扫描二维码即可使用的</a:t>
            </a:r>
            <a:r>
              <a:rPr lang="en-US" altLang="zh-CN" dirty="0"/>
              <a:t>app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>
              <a:buSzPct val="100000"/>
              <a:buAutoNum type="arabicPeriod"/>
            </a:pPr>
            <a:r>
              <a:rPr lang="en-US" dirty="0"/>
              <a:t>Cocoa </a:t>
            </a:r>
            <a:r>
              <a:rPr lang="en-US" dirty="0" err="1"/>
              <a:t>Touch包含UIKit</a:t>
            </a:r>
            <a:r>
              <a:rPr lang="zh-CN" altLang="en-US" dirty="0"/>
              <a:t>，这是最先需要了解的，包含了所有的界面控件和接口，构建一个应用的基础</a:t>
            </a:r>
            <a:endParaRPr lang="en-US" altLang="zh-CN" dirty="0"/>
          </a:p>
          <a:p>
            <a:pPr marL="457200" indent="-457200">
              <a:buSzPct val="100000"/>
              <a:buAutoNum type="arabicPeriod"/>
            </a:pPr>
            <a:r>
              <a:rPr lang="en-US" altLang="zh-CN" dirty="0"/>
              <a:t>Media</a:t>
            </a:r>
            <a:r>
              <a:rPr lang="zh-CN" altLang="en-US" dirty="0"/>
              <a:t>，媒体相关</a:t>
            </a:r>
            <a:r>
              <a:rPr lang="zh-CN" altLang="en-US"/>
              <a:t>的类库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>
              <a:buSzPct val="100000"/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9914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endParaRPr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endParaRPr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endParaRPr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endParaRPr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834422" marR="0" indent="-659422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5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469422" marR="0" indent="-659422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5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5104422" marR="0" indent="-659422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5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739422" marR="0" indent="-659422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5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tif"/><Relationship Id="rId4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zh.wikipedia.org/w/index.php?title=%E6%B1%A4%E5%A7%86%C2%B7%E6%B4%9B%E5%A4%AB&amp;action=edit&amp;redlink=1" TargetMode="External"/><Relationship Id="rId5" Type="http://schemas.openxmlformats.org/officeDocument/2006/relationships/hyperlink" Target="https://zh.wikipedia.org/wiki/%E5%B8%83%E8%90%8A%E5%BE%B7%C2%B7%E8%80%83%E5%85%8B%E6%96%AF" TargetMode="External"/><Relationship Id="rId4" Type="http://schemas.openxmlformats.org/officeDocument/2006/relationships/hyperlink" Target="https://zh.wikipedia.org/w/index.php?title=Stepstone&amp;action=edit&amp;redlink=1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3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tif"/><Relationship Id="rId5" Type="http://schemas.openxmlformats.org/officeDocument/2006/relationships/image" Target="../media/image31.tif"/><Relationship Id="rId4" Type="http://schemas.openxmlformats.org/officeDocument/2006/relationships/hyperlink" Target="https://developer.apple.com/videos/all-videos/?q=objectivec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jpeg"/><Relationship Id="rId7" Type="http://schemas.openxmlformats.org/officeDocument/2006/relationships/image" Target="../media/image7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hyperlink" Target="https://www.apple.com/sg/ios/ios-13/" TargetMode="Externa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字节跳动ByteDance-PPT-0724-01.jpg" descr="字节跳动ByteDance-PPT-0724-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0"/>
            <a:ext cx="24362346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TC技术简介"/>
          <p:cNvSpPr txBox="1"/>
          <p:nvPr/>
        </p:nvSpPr>
        <p:spPr>
          <a:xfrm>
            <a:off x="1118211" y="5193339"/>
            <a:ext cx="9721660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9500" b="1">
                <a:solidFill>
                  <a:srgbClr val="3A5BA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iOS 开发快速入门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483" y="4540860"/>
            <a:ext cx="8062955" cy="5458826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什么是RTC？"/>
          <p:cNvSpPr txBox="1"/>
          <p:nvPr/>
        </p:nvSpPr>
        <p:spPr>
          <a:xfrm>
            <a:off x="802318" y="1328905"/>
            <a:ext cx="885901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1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第一个项目—Hello World</a:t>
            </a:r>
          </a:p>
        </p:txBody>
      </p:sp>
      <p:sp>
        <p:nvSpPr>
          <p:cNvPr id="89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90" name="文本框 4"/>
          <p:cNvSpPr txBox="1"/>
          <p:nvPr/>
        </p:nvSpPr>
        <p:spPr>
          <a:xfrm>
            <a:off x="878532" y="3311415"/>
            <a:ext cx="8545069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400">
                <a:latin typeface="FangSong"/>
                <a:ea typeface="FangSong"/>
                <a:cs typeface="FangSong"/>
                <a:sym typeface="FangSong"/>
              </a:defRPr>
            </a:pPr>
            <a:r>
              <a:rPr dirty="0" err="1">
                <a:latin typeface="+mn-lt"/>
              </a:rPr>
              <a:t>打开Xcode，File</a:t>
            </a:r>
            <a:r>
              <a:rPr dirty="0">
                <a:latin typeface="+mn-lt"/>
              </a:rPr>
              <a:t>-&gt;New-&gt;Project</a:t>
            </a:r>
          </a:p>
        </p:txBody>
      </p:sp>
      <p:pic>
        <p:nvPicPr>
          <p:cNvPr id="91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1259" y="4817764"/>
            <a:ext cx="10735187" cy="7724634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文本框 4"/>
          <p:cNvSpPr txBox="1"/>
          <p:nvPr/>
        </p:nvSpPr>
        <p:spPr>
          <a:xfrm>
            <a:off x="11903116" y="2219051"/>
            <a:ext cx="10429160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400">
                <a:latin typeface="FangSong"/>
                <a:ea typeface="FangSong"/>
                <a:cs typeface="FangSong"/>
                <a:sym typeface="FangSong"/>
              </a:defRPr>
            </a:pPr>
            <a:r>
              <a:rPr dirty="0" err="1">
                <a:latin typeface="+mn-lt"/>
              </a:rPr>
              <a:t>选择“Single</a:t>
            </a:r>
            <a:r>
              <a:rPr dirty="0">
                <a:latin typeface="+mn-lt"/>
              </a:rPr>
              <a:t> View App”，</a:t>
            </a:r>
            <a:r>
              <a:rPr dirty="0" err="1">
                <a:latin typeface="+mn-lt"/>
              </a:rPr>
              <a:t>创建一个单页面模板的工程</a:t>
            </a:r>
            <a:endParaRPr dirty="0">
              <a:latin typeface="+mn-lt"/>
            </a:endParaRPr>
          </a:p>
          <a:p>
            <a:pPr algn="l">
              <a:defRPr sz="4400">
                <a:latin typeface="FangSong"/>
                <a:ea typeface="FangSong"/>
                <a:cs typeface="FangSong"/>
                <a:sym typeface="FangSong"/>
              </a:defRPr>
            </a:pPr>
            <a:r>
              <a:rPr dirty="0" err="1">
                <a:latin typeface="+mn-lt"/>
              </a:rPr>
              <a:t>点击Next</a:t>
            </a:r>
            <a:endParaRPr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什么是RTC？"/>
          <p:cNvSpPr txBox="1"/>
          <p:nvPr/>
        </p:nvSpPr>
        <p:spPr>
          <a:xfrm>
            <a:off x="802318" y="1328905"/>
            <a:ext cx="885901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1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第一个项目—Hello World</a:t>
            </a:r>
          </a:p>
        </p:txBody>
      </p:sp>
      <p:sp>
        <p:nvSpPr>
          <p:cNvPr id="98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99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5400" y="3561098"/>
            <a:ext cx="10202550" cy="7379379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工程配置:…"/>
          <p:cNvSpPr txBox="1"/>
          <p:nvPr/>
        </p:nvSpPr>
        <p:spPr>
          <a:xfrm>
            <a:off x="957486" y="2908695"/>
            <a:ext cx="10743058" cy="1723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dirty="0" err="1"/>
              <a:t>工程配置</a:t>
            </a:r>
            <a:r>
              <a:rPr dirty="0"/>
              <a:t>:</a:t>
            </a:r>
          </a:p>
          <a:p>
            <a:pPr algn="l"/>
            <a:r>
              <a:rPr dirty="0"/>
              <a:t>Product </a:t>
            </a:r>
            <a:r>
              <a:rPr dirty="0" err="1"/>
              <a:t>Name输入MyFirstDemo，Language选择Objective-C</a:t>
            </a:r>
            <a:endParaRPr dirty="0"/>
          </a:p>
          <a:p>
            <a:pPr algn="l"/>
            <a:r>
              <a:rPr dirty="0" err="1"/>
              <a:t>点击Next，选择一个工程存放的目录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什么是RTC？"/>
          <p:cNvSpPr txBox="1"/>
          <p:nvPr/>
        </p:nvSpPr>
        <p:spPr>
          <a:xfrm>
            <a:off x="802318" y="1328905"/>
            <a:ext cx="885901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1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第一个项目—Hello World</a:t>
            </a:r>
          </a:p>
        </p:txBody>
      </p:sp>
      <p:sp>
        <p:nvSpPr>
          <p:cNvPr id="106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107" name="图像" descr="图像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0129" y="2603462"/>
            <a:ext cx="13536367" cy="88781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0" name="成组"/>
          <p:cNvGrpSpPr/>
          <p:nvPr/>
        </p:nvGrpSpPr>
        <p:grpSpPr>
          <a:xfrm>
            <a:off x="520183" y="2908695"/>
            <a:ext cx="6613400" cy="3655954"/>
            <a:chOff x="0" y="0"/>
            <a:chExt cx="6613398" cy="3655952"/>
          </a:xfrm>
        </p:grpSpPr>
        <p:sp>
          <p:nvSpPr>
            <p:cNvPr id="108" name="左侧是工程目录和文件…"/>
            <p:cNvSpPr txBox="1"/>
            <p:nvPr/>
          </p:nvSpPr>
          <p:spPr>
            <a:xfrm>
              <a:off x="0" y="0"/>
              <a:ext cx="6613398" cy="36559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l"/>
              <a:r>
                <a:t>左侧是工程目录和文件</a:t>
              </a:r>
            </a:p>
            <a:p>
              <a:pPr algn="l"/>
              <a:endParaRPr/>
            </a:p>
            <a:p>
              <a:pPr algn="l"/>
              <a:r>
                <a:t>单击工程文件，可以查看工程配置</a:t>
              </a:r>
            </a:p>
            <a:p>
              <a:pPr algn="l"/>
              <a:endParaRPr/>
            </a:p>
            <a:p>
              <a:pPr algn="l"/>
              <a:r>
                <a:t>单击.h, .m文件，可以查看和修改源码</a:t>
              </a:r>
            </a:p>
            <a:p>
              <a:pPr algn="l"/>
              <a:endParaRPr/>
            </a:p>
            <a:p>
              <a:pPr algn="l"/>
              <a:r>
                <a:t>点击上方的按钮           ，可以运行程序</a:t>
              </a:r>
            </a:p>
          </p:txBody>
        </p:sp>
        <p:pic>
          <p:nvPicPr>
            <p:cNvPr id="109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36798" y="2792989"/>
              <a:ext cx="939801" cy="584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什么是RTC？"/>
          <p:cNvSpPr txBox="1"/>
          <p:nvPr/>
        </p:nvSpPr>
        <p:spPr>
          <a:xfrm>
            <a:off x="802318" y="1328905"/>
            <a:ext cx="885901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1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第一个项目—Hello World</a:t>
            </a:r>
          </a:p>
        </p:txBody>
      </p:sp>
      <p:sp>
        <p:nvSpPr>
          <p:cNvPr id="116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117" name="成组"/>
          <p:cNvSpPr/>
          <p:nvPr/>
        </p:nvSpPr>
        <p:spPr>
          <a:xfrm>
            <a:off x="730088" y="3188569"/>
            <a:ext cx="6839607" cy="1487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/>
          </a:lstStyle>
          <a:p>
            <a:r>
              <a:rPr dirty="0" err="1">
                <a:latin typeface="+mn-lt"/>
              </a:rPr>
              <a:t>直接运行创建好的项目，可以看到模拟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r>
              <a:rPr dirty="0" err="1">
                <a:latin typeface="+mn-lt"/>
              </a:rPr>
              <a:t>器上展现了一个空白页面</a:t>
            </a:r>
            <a:endParaRPr dirty="0">
              <a:latin typeface="+mn-lt"/>
            </a:endParaRPr>
          </a:p>
        </p:txBody>
      </p:sp>
      <p:pic>
        <p:nvPicPr>
          <p:cNvPr id="118" name="图像" descr="图像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3927" y="3139779"/>
            <a:ext cx="13669251" cy="70825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什么是RTC？"/>
          <p:cNvSpPr txBox="1"/>
          <p:nvPr/>
        </p:nvSpPr>
        <p:spPr>
          <a:xfrm>
            <a:off x="802318" y="1328905"/>
            <a:ext cx="885901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1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第一个项目—Hello World</a:t>
            </a:r>
          </a:p>
        </p:txBody>
      </p:sp>
      <p:sp>
        <p:nvSpPr>
          <p:cNvPr id="124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125" name="成组"/>
          <p:cNvSpPr txBox="1"/>
          <p:nvPr/>
        </p:nvSpPr>
        <p:spPr>
          <a:xfrm>
            <a:off x="667543" y="2856323"/>
            <a:ext cx="9128564" cy="2059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l"/>
          </a:lstStyle>
          <a:p>
            <a:r>
              <a:t>将ViewController.m中的viewDidLoad方法替换为：</a:t>
            </a:r>
          </a:p>
        </p:txBody>
      </p:sp>
      <p:pic>
        <p:nvPicPr>
          <p:cNvPr id="126" name="图像" descr="图像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3127" y="2834693"/>
            <a:ext cx="14497553" cy="7653783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- (void)viewDidLoad {…"/>
          <p:cNvSpPr txBox="1"/>
          <p:nvPr/>
        </p:nvSpPr>
        <p:spPr>
          <a:xfrm>
            <a:off x="675890" y="3963519"/>
            <a:ext cx="8054097" cy="457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76554">
              <a:tabLst>
                <a:tab pos="368300" algn="l"/>
              </a:tabLst>
              <a:defRPr sz="1800">
                <a:solidFill>
                  <a:srgbClr val="057CB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000000">
                    <a:alpha val="85000"/>
                  </a:srgbClr>
                </a:solidFill>
              </a:rPr>
              <a:t>- (</a:t>
            </a:r>
            <a:r>
              <a:rPr b="1" dirty="0">
                <a:solidFill>
                  <a:srgbClr val="AD3DA4"/>
                </a:solidFill>
              </a:rPr>
              <a:t>void</a:t>
            </a:r>
            <a:r>
              <a:rPr dirty="0">
                <a:solidFill>
                  <a:srgbClr val="000000">
                    <a:alpha val="85000"/>
                  </a:srgbClr>
                </a:solidFill>
              </a:rPr>
              <a:t>)</a:t>
            </a:r>
            <a:r>
              <a:rPr dirty="0" err="1"/>
              <a:t>viewDidLoad</a:t>
            </a:r>
            <a:r>
              <a:rPr dirty="0">
                <a:solidFill>
                  <a:srgbClr val="000000">
                    <a:alpha val="85000"/>
                  </a:srgbClr>
                </a:solidFill>
              </a:rPr>
              <a:t> {</a:t>
            </a:r>
          </a:p>
          <a:p>
            <a:pPr algn="l" defTabSz="376554">
              <a:tabLst>
                <a:tab pos="368300" algn="l"/>
              </a:tabLst>
              <a:defRPr sz="1800">
                <a:solidFill>
                  <a:srgbClr val="804FB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000000">
                    <a:alpha val="85000"/>
                  </a:srgbClr>
                </a:solidFill>
              </a:rPr>
              <a:t>    [</a:t>
            </a:r>
            <a:r>
              <a:rPr b="1" dirty="0">
                <a:solidFill>
                  <a:srgbClr val="AD3DA4"/>
                </a:solidFill>
              </a:rPr>
              <a:t>super</a:t>
            </a:r>
            <a:r>
              <a:rPr dirty="0">
                <a:solidFill>
                  <a:srgbClr val="000000">
                    <a:alpha val="85000"/>
                  </a:srgbClr>
                </a:solidFill>
              </a:rPr>
              <a:t> </a:t>
            </a:r>
            <a:r>
              <a:rPr dirty="0" err="1"/>
              <a:t>viewDidLoad</a:t>
            </a:r>
            <a:r>
              <a:rPr dirty="0">
                <a:solidFill>
                  <a:srgbClr val="000000">
                    <a:alpha val="85000"/>
                  </a:srgbClr>
                </a:solidFill>
              </a:rPr>
              <a:t>];</a:t>
            </a:r>
          </a:p>
          <a:p>
            <a:pPr algn="l" defTabSz="376554">
              <a:tabLst>
                <a:tab pos="368300" algn="l"/>
              </a:tabLst>
              <a:defRPr sz="1800">
                <a:solidFill>
                  <a:srgbClr val="707F8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000000">
                    <a:alpha val="85000"/>
                  </a:srgbClr>
                </a:solidFill>
              </a:rPr>
              <a:t>    </a:t>
            </a:r>
            <a:r>
              <a:rPr dirty="0"/>
              <a:t>// Do any additional setup after loading the view.</a:t>
            </a:r>
            <a:endParaRPr dirty="0">
              <a:solidFill>
                <a:srgbClr val="000000">
                  <a:alpha val="85000"/>
                </a:srgbClr>
              </a:solidFill>
            </a:endParaRPr>
          </a:p>
          <a:p>
            <a:pPr algn="l" defTabSz="376554">
              <a:tabLst>
                <a:tab pos="368300" algn="l"/>
              </a:tabLst>
              <a:defRPr sz="1800">
                <a:solidFill>
                  <a:srgbClr val="000000">
                    <a:alpha val="85000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    </a:t>
            </a:r>
          </a:p>
          <a:p>
            <a:pPr algn="l" defTabSz="376554">
              <a:tabLst>
                <a:tab pos="368300" algn="l"/>
              </a:tabLst>
              <a:defRPr sz="1800">
                <a:solidFill>
                  <a:srgbClr val="707F8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000000">
                    <a:alpha val="85000"/>
                  </a:srgbClr>
                </a:solidFill>
              </a:rPr>
              <a:t>    </a:t>
            </a:r>
            <a:r>
              <a:rPr dirty="0"/>
              <a:t>//</a:t>
            </a:r>
            <a:r>
              <a:rPr dirty="0" err="1"/>
              <a:t>新建一个label控件</a:t>
            </a:r>
            <a:endParaRPr dirty="0">
              <a:solidFill>
                <a:srgbClr val="000000">
                  <a:alpha val="85000"/>
                </a:srgbClr>
              </a:solidFill>
            </a:endParaRPr>
          </a:p>
          <a:p>
            <a:pPr algn="l" defTabSz="376554">
              <a:tabLst>
                <a:tab pos="368300" algn="l"/>
              </a:tabLst>
              <a:defRPr sz="1800">
                <a:solidFill>
                  <a:srgbClr val="000000">
                    <a:alpha val="85000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    </a:t>
            </a:r>
            <a:r>
              <a:rPr dirty="0" err="1">
                <a:solidFill>
                  <a:srgbClr val="4B21B0"/>
                </a:solidFill>
              </a:rPr>
              <a:t>UILabel</a:t>
            </a:r>
            <a:r>
              <a:rPr dirty="0"/>
              <a:t> *label = [[</a:t>
            </a:r>
            <a:r>
              <a:rPr dirty="0" err="1">
                <a:solidFill>
                  <a:srgbClr val="4B21B0"/>
                </a:solidFill>
              </a:rPr>
              <a:t>UILabel</a:t>
            </a:r>
            <a:r>
              <a:rPr dirty="0"/>
              <a:t> </a:t>
            </a:r>
            <a:r>
              <a:rPr dirty="0" err="1">
                <a:solidFill>
                  <a:srgbClr val="804FB8"/>
                </a:solidFill>
              </a:rPr>
              <a:t>alloc</a:t>
            </a:r>
            <a:r>
              <a:rPr dirty="0"/>
              <a:t>] </a:t>
            </a:r>
            <a:r>
              <a:rPr dirty="0" err="1">
                <a:solidFill>
                  <a:srgbClr val="804FB8"/>
                </a:solidFill>
              </a:rPr>
              <a:t>init</a:t>
            </a:r>
            <a:r>
              <a:rPr dirty="0"/>
              <a:t>];</a:t>
            </a:r>
          </a:p>
          <a:p>
            <a:pPr algn="l" defTabSz="376554">
              <a:tabLst>
                <a:tab pos="368300" algn="l"/>
              </a:tabLst>
              <a:defRPr sz="1800">
                <a:solidFill>
                  <a:srgbClr val="000000">
                    <a:alpha val="85000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    </a:t>
            </a:r>
          </a:p>
          <a:p>
            <a:pPr algn="l" defTabSz="376554">
              <a:tabLst>
                <a:tab pos="368300" algn="l"/>
              </a:tabLst>
              <a:defRPr sz="1800">
                <a:solidFill>
                  <a:srgbClr val="707F8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000000">
                    <a:alpha val="85000"/>
                  </a:srgbClr>
                </a:solidFill>
              </a:rPr>
              <a:t>    </a:t>
            </a:r>
            <a:r>
              <a:rPr dirty="0"/>
              <a:t>//</a:t>
            </a:r>
            <a:r>
              <a:rPr dirty="0" err="1"/>
              <a:t>设置这个label控件的位置</a:t>
            </a:r>
            <a:endParaRPr dirty="0">
              <a:solidFill>
                <a:srgbClr val="000000">
                  <a:alpha val="85000"/>
                </a:srgbClr>
              </a:solidFill>
            </a:endParaRPr>
          </a:p>
          <a:p>
            <a:pPr algn="l" defTabSz="376554">
              <a:tabLst>
                <a:tab pos="368300" algn="l"/>
              </a:tabLst>
              <a:defRPr sz="1800">
                <a:solidFill>
                  <a:srgbClr val="000000">
                    <a:alpha val="85000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    </a:t>
            </a:r>
            <a:r>
              <a:rPr dirty="0" err="1"/>
              <a:t>label.</a:t>
            </a:r>
            <a:r>
              <a:rPr dirty="0" err="1">
                <a:solidFill>
                  <a:srgbClr val="804FB8"/>
                </a:solidFill>
              </a:rPr>
              <a:t>frame</a:t>
            </a:r>
            <a:r>
              <a:rPr dirty="0"/>
              <a:t> = </a:t>
            </a:r>
            <a:r>
              <a:rPr dirty="0" err="1">
                <a:solidFill>
                  <a:srgbClr val="804FB8"/>
                </a:solidFill>
              </a:rPr>
              <a:t>CGRectMake</a:t>
            </a:r>
            <a:r>
              <a:rPr dirty="0"/>
              <a:t>(</a:t>
            </a:r>
            <a:r>
              <a:rPr dirty="0">
                <a:solidFill>
                  <a:srgbClr val="272AD8"/>
                </a:solidFill>
              </a:rPr>
              <a:t>100</a:t>
            </a:r>
            <a:r>
              <a:rPr dirty="0"/>
              <a:t>, </a:t>
            </a:r>
            <a:r>
              <a:rPr dirty="0">
                <a:solidFill>
                  <a:srgbClr val="272AD8"/>
                </a:solidFill>
              </a:rPr>
              <a:t>100</a:t>
            </a:r>
            <a:r>
              <a:rPr dirty="0"/>
              <a:t>, </a:t>
            </a:r>
            <a:r>
              <a:rPr dirty="0">
                <a:solidFill>
                  <a:srgbClr val="272AD8"/>
                </a:solidFill>
              </a:rPr>
              <a:t>100</a:t>
            </a:r>
            <a:r>
              <a:rPr dirty="0"/>
              <a:t>, </a:t>
            </a:r>
            <a:r>
              <a:rPr dirty="0">
                <a:solidFill>
                  <a:srgbClr val="272AD8"/>
                </a:solidFill>
              </a:rPr>
              <a:t>100</a:t>
            </a:r>
            <a:r>
              <a:rPr dirty="0"/>
              <a:t>);</a:t>
            </a:r>
          </a:p>
          <a:p>
            <a:pPr algn="l" defTabSz="376554">
              <a:tabLst>
                <a:tab pos="368300" algn="l"/>
              </a:tabLst>
              <a:defRPr sz="1800">
                <a:solidFill>
                  <a:srgbClr val="000000">
                    <a:alpha val="85000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    </a:t>
            </a:r>
          </a:p>
          <a:p>
            <a:pPr algn="l" defTabSz="376554">
              <a:tabLst>
                <a:tab pos="368300" algn="l"/>
              </a:tabLst>
              <a:defRPr sz="1800">
                <a:solidFill>
                  <a:srgbClr val="707F8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000000">
                    <a:alpha val="85000"/>
                  </a:srgbClr>
                </a:solidFill>
              </a:rPr>
              <a:t>    </a:t>
            </a:r>
            <a:r>
              <a:rPr dirty="0"/>
              <a:t>//</a:t>
            </a:r>
            <a:r>
              <a:rPr dirty="0" err="1"/>
              <a:t>设置这个label控件的内容</a:t>
            </a:r>
            <a:endParaRPr dirty="0">
              <a:solidFill>
                <a:srgbClr val="000000">
                  <a:alpha val="85000"/>
                </a:srgbClr>
              </a:solidFill>
            </a:endParaRPr>
          </a:p>
          <a:p>
            <a:pPr algn="l" defTabSz="376554">
              <a:tabLst>
                <a:tab pos="368300" algn="l"/>
              </a:tabLst>
              <a:defRPr sz="18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000000">
                    <a:alpha val="85000"/>
                  </a:srgbClr>
                </a:solidFill>
              </a:rPr>
              <a:t>    </a:t>
            </a:r>
            <a:r>
              <a:rPr dirty="0" err="1">
                <a:solidFill>
                  <a:srgbClr val="000000">
                    <a:alpha val="85000"/>
                  </a:srgbClr>
                </a:solidFill>
              </a:rPr>
              <a:t>label.</a:t>
            </a:r>
            <a:r>
              <a:rPr dirty="0" err="1">
                <a:solidFill>
                  <a:srgbClr val="804FB8"/>
                </a:solidFill>
              </a:rPr>
              <a:t>text</a:t>
            </a:r>
            <a:r>
              <a:rPr dirty="0">
                <a:solidFill>
                  <a:srgbClr val="000000">
                    <a:alpha val="85000"/>
                  </a:srgbClr>
                </a:solidFill>
              </a:rPr>
              <a:t> = </a:t>
            </a:r>
            <a:r>
              <a:rPr dirty="0"/>
              <a:t>@"Hello World!"</a:t>
            </a:r>
            <a:r>
              <a:rPr dirty="0">
                <a:solidFill>
                  <a:srgbClr val="000000">
                    <a:alpha val="85000"/>
                  </a:srgbClr>
                </a:solidFill>
              </a:rPr>
              <a:t>;</a:t>
            </a:r>
          </a:p>
          <a:p>
            <a:pPr algn="l" defTabSz="376554">
              <a:tabLst>
                <a:tab pos="368300" algn="l"/>
              </a:tabLst>
              <a:defRPr sz="1800">
                <a:solidFill>
                  <a:srgbClr val="000000">
                    <a:alpha val="85000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    </a:t>
            </a:r>
          </a:p>
          <a:p>
            <a:pPr algn="l" defTabSz="376554">
              <a:tabLst>
                <a:tab pos="368300" algn="l"/>
              </a:tabLst>
              <a:defRPr sz="1800">
                <a:solidFill>
                  <a:srgbClr val="707F8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000000">
                    <a:alpha val="85000"/>
                  </a:srgbClr>
                </a:solidFill>
              </a:rPr>
              <a:t>    </a:t>
            </a:r>
            <a:r>
              <a:rPr dirty="0"/>
              <a:t>//</a:t>
            </a:r>
            <a:r>
              <a:rPr dirty="0" err="1"/>
              <a:t>最后一步，把这个label控价加入到当前视图控制器的视图中</a:t>
            </a:r>
            <a:endParaRPr dirty="0">
              <a:solidFill>
                <a:srgbClr val="000000">
                  <a:alpha val="85000"/>
                </a:srgbClr>
              </a:solidFill>
            </a:endParaRPr>
          </a:p>
          <a:p>
            <a:pPr algn="l" defTabSz="376554">
              <a:tabLst>
                <a:tab pos="368300" algn="l"/>
              </a:tabLst>
              <a:defRPr sz="1800">
                <a:solidFill>
                  <a:srgbClr val="804FB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000000">
                    <a:alpha val="85000"/>
                  </a:srgbClr>
                </a:solidFill>
              </a:rPr>
              <a:t>    [</a:t>
            </a:r>
            <a:r>
              <a:rPr b="1" dirty="0" err="1">
                <a:solidFill>
                  <a:srgbClr val="AD3DA4"/>
                </a:solidFill>
              </a:rPr>
              <a:t>self</a:t>
            </a:r>
            <a:r>
              <a:rPr dirty="0" err="1">
                <a:solidFill>
                  <a:srgbClr val="000000">
                    <a:alpha val="85000"/>
                  </a:srgbClr>
                </a:solidFill>
              </a:rPr>
              <a:t>.</a:t>
            </a:r>
            <a:r>
              <a:rPr dirty="0" err="1"/>
              <a:t>view</a:t>
            </a:r>
            <a:r>
              <a:rPr dirty="0">
                <a:solidFill>
                  <a:srgbClr val="000000">
                    <a:alpha val="85000"/>
                  </a:srgbClr>
                </a:solidFill>
              </a:rPr>
              <a:t> </a:t>
            </a:r>
            <a:r>
              <a:rPr dirty="0" err="1"/>
              <a:t>addSubview</a:t>
            </a:r>
            <a:r>
              <a:rPr dirty="0" err="1">
                <a:solidFill>
                  <a:srgbClr val="000000">
                    <a:alpha val="85000"/>
                  </a:srgbClr>
                </a:solidFill>
              </a:rPr>
              <a:t>:label</a:t>
            </a:r>
            <a:r>
              <a:rPr dirty="0">
                <a:solidFill>
                  <a:srgbClr val="000000">
                    <a:alpha val="85000"/>
                  </a:srgbClr>
                </a:solidFill>
              </a:rPr>
              <a:t>];</a:t>
            </a:r>
          </a:p>
          <a:p>
            <a:pPr algn="l" defTabSz="376554">
              <a:tabLst>
                <a:tab pos="368300" algn="l"/>
              </a:tabLst>
              <a:defRPr sz="1800">
                <a:solidFill>
                  <a:srgbClr val="000000">
                    <a:alpha val="85000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}</a:t>
            </a:r>
          </a:p>
        </p:txBody>
      </p:sp>
      <p:sp>
        <p:nvSpPr>
          <p:cNvPr id="128" name="成组"/>
          <p:cNvSpPr txBox="1"/>
          <p:nvPr/>
        </p:nvSpPr>
        <p:spPr>
          <a:xfrm>
            <a:off x="667543" y="11714794"/>
            <a:ext cx="9128564" cy="2059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l"/>
          </a:lstStyle>
          <a:p>
            <a:r>
              <a:t>可以看到模拟器上显示出了 “Hello World”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510362"/>
            <a:ext cx="24362346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为什么要做RTC？"/>
          <p:cNvSpPr txBox="1"/>
          <p:nvPr/>
        </p:nvSpPr>
        <p:spPr>
          <a:xfrm>
            <a:off x="7275068" y="5962650"/>
            <a:ext cx="12112943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95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Objective-C 快速入门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4" y="222423"/>
            <a:ext cx="24362347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什么是RTC？"/>
          <p:cNvSpPr txBox="1"/>
          <p:nvPr/>
        </p:nvSpPr>
        <p:spPr>
          <a:xfrm>
            <a:off x="802319" y="1403457"/>
            <a:ext cx="443255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1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Objective-C</a:t>
            </a:r>
          </a:p>
        </p:txBody>
      </p:sp>
      <p:sp>
        <p:nvSpPr>
          <p:cNvPr id="137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138" name="文本框 4"/>
          <p:cNvSpPr txBox="1"/>
          <p:nvPr/>
        </p:nvSpPr>
        <p:spPr>
          <a:xfrm>
            <a:off x="1079931" y="3216962"/>
            <a:ext cx="20576635" cy="551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514350" indent="-514350" algn="l">
              <a:buSzPct val="100000"/>
              <a:buAutoNum type="arabicPeriod"/>
              <a:defRPr sz="4400">
                <a:latin typeface="FangSong"/>
                <a:ea typeface="FangSong"/>
                <a:cs typeface="FangSong"/>
                <a:sym typeface="FangSong"/>
              </a:defRPr>
            </a:pPr>
            <a:r>
              <a:rPr lang="en" dirty="0">
                <a:latin typeface="+mn-lt"/>
              </a:rPr>
              <a:t>Objective-C </a:t>
            </a:r>
            <a:r>
              <a:rPr lang="zh-CN" altLang="en-US" dirty="0">
                <a:latin typeface="+mn-lt"/>
              </a:rPr>
              <a:t>主要由 </a:t>
            </a:r>
            <a:r>
              <a:rPr lang="en" dirty="0">
                <a:solidFill>
                  <a:srgbClr val="00AF89"/>
                </a:solidFill>
                <a:latin typeface="+mn-lt"/>
                <a:hlinkClick r:id="rId4"/>
              </a:rPr>
              <a:t>Stepstone</a:t>
            </a:r>
            <a:r>
              <a:rPr lang="en" dirty="0">
                <a:latin typeface="+mn-lt"/>
              </a:rPr>
              <a:t> </a:t>
            </a:r>
            <a:r>
              <a:rPr lang="zh-CN" altLang="en-US" dirty="0">
                <a:latin typeface="+mn-lt"/>
              </a:rPr>
              <a:t>公司的</a:t>
            </a:r>
            <a:r>
              <a:rPr lang="zh-CN" altLang="en-US" dirty="0">
                <a:solidFill>
                  <a:srgbClr val="0B0080"/>
                </a:solidFill>
                <a:latin typeface="+mn-lt"/>
                <a:hlinkClick r:id="rId5"/>
              </a:rPr>
              <a:t>布莱德</a:t>
            </a:r>
            <a:r>
              <a:rPr lang="en-US" altLang="zh-CN" dirty="0">
                <a:solidFill>
                  <a:srgbClr val="0B0080"/>
                </a:solidFill>
                <a:latin typeface="+mn-lt"/>
                <a:hlinkClick r:id="rId5"/>
              </a:rPr>
              <a:t>·</a:t>
            </a:r>
            <a:r>
              <a:rPr lang="zh-CN" altLang="en-US" dirty="0">
                <a:solidFill>
                  <a:srgbClr val="0B0080"/>
                </a:solidFill>
                <a:latin typeface="+mn-lt"/>
                <a:hlinkClick r:id="rId5"/>
              </a:rPr>
              <a:t>考克斯</a:t>
            </a:r>
            <a:r>
              <a:rPr lang="zh-CN" altLang="en-US" dirty="0">
                <a:latin typeface="+mn-lt"/>
              </a:rPr>
              <a:t>（</a:t>
            </a:r>
            <a:r>
              <a:rPr lang="en" dirty="0">
                <a:latin typeface="+mn-lt"/>
              </a:rPr>
              <a:t>Brad Cox）</a:t>
            </a:r>
            <a:r>
              <a:rPr lang="zh-CN" altLang="en-US" dirty="0">
                <a:latin typeface="+mn-lt"/>
              </a:rPr>
              <a:t>和 </a:t>
            </a:r>
            <a:r>
              <a:rPr lang="zh-CN" altLang="en-US" dirty="0">
                <a:solidFill>
                  <a:srgbClr val="00AF89"/>
                </a:solidFill>
                <a:latin typeface="+mn-lt"/>
                <a:hlinkClick r:id="rId6"/>
              </a:rPr>
              <a:t>汤姆</a:t>
            </a:r>
            <a:r>
              <a:rPr lang="en-US" altLang="zh-CN" dirty="0">
                <a:solidFill>
                  <a:srgbClr val="00AF89"/>
                </a:solidFill>
                <a:latin typeface="+mn-lt"/>
                <a:hlinkClick r:id="rId6"/>
              </a:rPr>
              <a:t>·</a:t>
            </a:r>
            <a:r>
              <a:rPr lang="zh-CN" altLang="en-US" dirty="0">
                <a:solidFill>
                  <a:srgbClr val="00AF89"/>
                </a:solidFill>
                <a:latin typeface="+mn-lt"/>
                <a:hlinkClick r:id="rId6"/>
              </a:rPr>
              <a:t>洛夫</a:t>
            </a:r>
            <a:r>
              <a:rPr lang="zh-CN" altLang="en-US" dirty="0">
                <a:latin typeface="+mn-lt"/>
              </a:rPr>
              <a:t>（</a:t>
            </a:r>
            <a:r>
              <a:rPr lang="en" dirty="0">
                <a:latin typeface="+mn-lt"/>
              </a:rPr>
              <a:t>Tom Love） </a:t>
            </a:r>
            <a:r>
              <a:rPr lang="zh-CN" altLang="en-US" dirty="0">
                <a:latin typeface="+mn-lt"/>
              </a:rPr>
              <a:t>在 </a:t>
            </a:r>
            <a:r>
              <a:rPr lang="en-US" altLang="zh-CN" dirty="0">
                <a:latin typeface="+mn-lt"/>
              </a:rPr>
              <a:t>1980 </a:t>
            </a:r>
            <a:r>
              <a:rPr lang="zh-CN" altLang="en-US" dirty="0">
                <a:latin typeface="+mn-lt"/>
              </a:rPr>
              <a:t>年代发明。</a:t>
            </a:r>
          </a:p>
          <a:p>
            <a:pPr algn="l">
              <a:defRPr sz="4400">
                <a:latin typeface="FangSong"/>
                <a:ea typeface="FangSong"/>
                <a:cs typeface="FangSong"/>
                <a:sym typeface="FangSong"/>
              </a:defRPr>
            </a:pPr>
            <a:endParaRPr lang="zh-CN" altLang="en-US" dirty="0">
              <a:latin typeface="+mn-lt"/>
            </a:endParaRPr>
          </a:p>
          <a:p>
            <a:pPr marL="514350" indent="-514350" algn="l">
              <a:buSzPct val="100000"/>
              <a:buAutoNum type="arabicPeriod" startAt="2"/>
              <a:defRPr sz="4400">
                <a:latin typeface="FangSong"/>
                <a:ea typeface="FangSong"/>
                <a:cs typeface="FangSong"/>
                <a:sym typeface="FangSong"/>
              </a:defRPr>
            </a:pPr>
            <a:r>
              <a:rPr lang="en" dirty="0">
                <a:latin typeface="+mn-lt"/>
              </a:rPr>
              <a:t>C</a:t>
            </a:r>
            <a:r>
              <a:rPr lang="zh-CN" altLang="en-US" dirty="0">
                <a:latin typeface="+mn-lt"/>
              </a:rPr>
              <a:t>语言的超集：</a:t>
            </a:r>
            <a:r>
              <a:rPr lang="en" dirty="0">
                <a:latin typeface="+mn-lt"/>
              </a:rPr>
              <a:t>Objective + C。</a:t>
            </a:r>
            <a:r>
              <a:rPr lang="zh-CN" altLang="en-US" dirty="0">
                <a:latin typeface="+mn-lt"/>
              </a:rPr>
              <a:t>支持</a:t>
            </a:r>
            <a:r>
              <a:rPr lang="en" dirty="0">
                <a:latin typeface="+mn-lt"/>
              </a:rPr>
              <a:t>C</a:t>
            </a:r>
            <a:r>
              <a:rPr lang="zh-CN" altLang="en-US" dirty="0">
                <a:latin typeface="+mn-lt"/>
              </a:rPr>
              <a:t>中的所有基本数据类型。</a:t>
            </a:r>
          </a:p>
          <a:p>
            <a:pPr algn="l">
              <a:defRPr sz="4400">
                <a:latin typeface="FangSong"/>
                <a:ea typeface="FangSong"/>
                <a:cs typeface="FangSong"/>
                <a:sym typeface="FangSong"/>
              </a:defRPr>
            </a:pPr>
            <a:endParaRPr lang="zh-CN" altLang="en-US" dirty="0">
              <a:latin typeface="+mn-lt"/>
            </a:endParaRPr>
          </a:p>
          <a:p>
            <a:pPr marL="514350" indent="-514350" algn="l">
              <a:buSzPct val="100000"/>
              <a:buAutoNum type="arabicPeriod" startAt="3"/>
              <a:defRPr sz="4400">
                <a:latin typeface="FangSong"/>
                <a:ea typeface="FangSong"/>
                <a:cs typeface="FangSong"/>
                <a:sym typeface="FangSong"/>
              </a:defRPr>
            </a:pPr>
            <a:r>
              <a:rPr lang="zh-CN" altLang="en-US" dirty="0">
                <a:latin typeface="+mn-lt"/>
              </a:rPr>
              <a:t>源于</a:t>
            </a:r>
            <a:r>
              <a:rPr lang="en" dirty="0">
                <a:latin typeface="+mn-lt"/>
              </a:rPr>
              <a:t>Smalltalk</a:t>
            </a:r>
            <a:r>
              <a:rPr lang="zh-CN" altLang="en-US" dirty="0">
                <a:latin typeface="+mn-lt"/>
              </a:rPr>
              <a:t>的消息传递机制</a:t>
            </a:r>
            <a:endParaRPr lang="en-US" altLang="zh-CN" dirty="0">
              <a:latin typeface="+mn-lt"/>
            </a:endParaRPr>
          </a:p>
          <a:p>
            <a:pPr marL="514350" indent="-514350" algn="l">
              <a:buSzPct val="100000"/>
              <a:buAutoNum type="arabicPeriod" startAt="3"/>
              <a:defRPr sz="4400">
                <a:latin typeface="FangSong"/>
                <a:ea typeface="FangSong"/>
                <a:cs typeface="FangSong"/>
                <a:sym typeface="FangSong"/>
              </a:defRPr>
            </a:pPr>
            <a:endParaRPr lang="en-US" altLang="zh-CN" dirty="0">
              <a:latin typeface="+mn-lt"/>
            </a:endParaRPr>
          </a:p>
          <a:p>
            <a:pPr marL="514350" indent="-514350" algn="l">
              <a:buSzPct val="100000"/>
              <a:buAutoNum type="arabicPeriod" startAt="3"/>
              <a:defRPr sz="4400">
                <a:latin typeface="FangSong"/>
                <a:ea typeface="FangSong"/>
                <a:cs typeface="FangSong"/>
                <a:sym typeface="FangSong"/>
              </a:defRPr>
            </a:pPr>
            <a:r>
              <a:rPr lang="zh-CN" altLang="en-US" dirty="0">
                <a:latin typeface="+mn-lt"/>
              </a:rPr>
              <a:t> 协议</a:t>
            </a:r>
            <a:r>
              <a:rPr lang="en-US" altLang="zh-CN" dirty="0">
                <a:latin typeface="+mn-lt"/>
              </a:rPr>
              <a:t>(protocol), </a:t>
            </a:r>
            <a:r>
              <a:rPr lang="zh-CN" altLang="en-US" dirty="0">
                <a:latin typeface="+mn-lt"/>
              </a:rPr>
              <a:t>类别</a:t>
            </a:r>
            <a:r>
              <a:rPr lang="en-US" altLang="zh-CN" dirty="0">
                <a:latin typeface="+mn-lt"/>
              </a:rPr>
              <a:t>(category)</a:t>
            </a:r>
            <a:endParaRPr lang="zh-CN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4" y="222423"/>
            <a:ext cx="24362347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什么是RTC？"/>
          <p:cNvSpPr txBox="1"/>
          <p:nvPr/>
        </p:nvSpPr>
        <p:spPr>
          <a:xfrm>
            <a:off x="802319" y="1328905"/>
            <a:ext cx="976655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1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Objective-C：基本数据类型</a:t>
            </a:r>
          </a:p>
        </p:txBody>
      </p:sp>
      <p:sp>
        <p:nvSpPr>
          <p:cNvPr id="144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145" name="文本框 4"/>
          <p:cNvSpPr txBox="1"/>
          <p:nvPr/>
        </p:nvSpPr>
        <p:spPr>
          <a:xfrm>
            <a:off x="939994" y="3869677"/>
            <a:ext cx="20576635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4400">
                <a:latin typeface="FangSong"/>
                <a:ea typeface="FangSong"/>
                <a:cs typeface="FangSong"/>
                <a:sym typeface="FangSong"/>
              </a:defRPr>
            </a:lvl1pPr>
          </a:lstStyle>
          <a:p>
            <a:r>
              <a:rPr dirty="0" err="1">
                <a:latin typeface="+mn-lt"/>
              </a:rPr>
              <a:t>支持所有C的基本数据类型</a:t>
            </a:r>
            <a:r>
              <a:rPr dirty="0">
                <a:latin typeface="+mn-lt"/>
              </a:rPr>
              <a:t>：</a:t>
            </a:r>
            <a:r>
              <a:rPr lang="en" altLang="zh-CN" dirty="0">
                <a:latin typeface="+mn-lt"/>
              </a:rPr>
              <a:t>short</a:t>
            </a:r>
            <a:r>
              <a:rPr lang="zh-CN" altLang="en" dirty="0">
                <a:latin typeface="+mn-lt"/>
              </a:rPr>
              <a:t>、</a:t>
            </a:r>
            <a:r>
              <a:rPr lang="en" altLang="zh-CN" dirty="0">
                <a:latin typeface="+mn-lt"/>
              </a:rPr>
              <a:t>int</a:t>
            </a:r>
            <a:r>
              <a:rPr lang="zh-CN" altLang="en" dirty="0">
                <a:latin typeface="+mn-lt"/>
              </a:rPr>
              <a:t>、</a:t>
            </a:r>
            <a:r>
              <a:rPr lang="en" altLang="zh-CN" dirty="0">
                <a:latin typeface="+mn-lt"/>
              </a:rPr>
              <a:t>long</a:t>
            </a:r>
            <a:r>
              <a:rPr lang="zh-CN" altLang="en" dirty="0">
                <a:latin typeface="+mn-lt"/>
              </a:rPr>
              <a:t>、</a:t>
            </a:r>
            <a:r>
              <a:rPr lang="en" altLang="zh-CN" dirty="0">
                <a:latin typeface="+mn-lt"/>
              </a:rPr>
              <a:t>char</a:t>
            </a:r>
            <a:r>
              <a:rPr lang="zh-CN" altLang="en" dirty="0">
                <a:latin typeface="+mn-lt"/>
              </a:rPr>
              <a:t>、</a:t>
            </a:r>
            <a:r>
              <a:rPr lang="en" altLang="zh-CN" dirty="0">
                <a:latin typeface="+mn-lt"/>
              </a:rPr>
              <a:t>float</a:t>
            </a:r>
            <a:r>
              <a:rPr lang="zh-CN" altLang="en" dirty="0">
                <a:latin typeface="+mn-lt"/>
              </a:rPr>
              <a:t>、</a:t>
            </a:r>
            <a:r>
              <a:rPr lang="en" altLang="zh-CN" dirty="0">
                <a:latin typeface="+mn-lt"/>
              </a:rPr>
              <a:t>double </a:t>
            </a:r>
            <a:endParaRPr dirty="0">
              <a:latin typeface="+mn-lt"/>
            </a:endParaRPr>
          </a:p>
        </p:txBody>
      </p:sp>
      <p:sp>
        <p:nvSpPr>
          <p:cNvPr id="146" name="文本框 4"/>
          <p:cNvSpPr txBox="1"/>
          <p:nvPr/>
        </p:nvSpPr>
        <p:spPr>
          <a:xfrm>
            <a:off x="939994" y="6413500"/>
            <a:ext cx="20576635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4400">
                <a:latin typeface="FangSong"/>
                <a:ea typeface="FangSong"/>
                <a:cs typeface="FangSong"/>
                <a:sym typeface="FangSong"/>
              </a:defRPr>
            </a:lvl1pPr>
          </a:lstStyle>
          <a:p>
            <a:r>
              <a:rPr dirty="0" err="1">
                <a:latin typeface="+mn-lt"/>
              </a:rPr>
              <a:t>Foundation中常用的数据类型：NSInteger</a:t>
            </a:r>
            <a:r>
              <a:rPr dirty="0">
                <a:latin typeface="+mn-lt"/>
              </a:rPr>
              <a:t>, </a:t>
            </a:r>
            <a:r>
              <a:rPr dirty="0" err="1">
                <a:latin typeface="+mn-lt"/>
              </a:rPr>
              <a:t>NSString</a:t>
            </a:r>
            <a:r>
              <a:rPr dirty="0">
                <a:latin typeface="+mn-lt"/>
              </a:rPr>
              <a:t>, </a:t>
            </a:r>
            <a:r>
              <a:rPr dirty="0" err="1">
                <a:latin typeface="+mn-lt"/>
              </a:rPr>
              <a:t>NSNumber</a:t>
            </a:r>
            <a:r>
              <a:rPr dirty="0">
                <a:latin typeface="+mn-lt"/>
              </a:rPr>
              <a:t>, </a:t>
            </a:r>
            <a:r>
              <a:rPr dirty="0" err="1">
                <a:latin typeface="+mn-lt"/>
              </a:rPr>
              <a:t>NSArray</a:t>
            </a:r>
            <a:r>
              <a:rPr dirty="0">
                <a:latin typeface="+mn-lt"/>
              </a:rPr>
              <a:t>…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4" y="222423"/>
            <a:ext cx="24362347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什么是RTC？"/>
          <p:cNvSpPr txBox="1"/>
          <p:nvPr/>
        </p:nvSpPr>
        <p:spPr>
          <a:xfrm>
            <a:off x="802319" y="1328905"/>
            <a:ext cx="1052855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1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Objective-C：类的定义和实现</a:t>
            </a:r>
          </a:p>
        </p:txBody>
      </p:sp>
      <p:sp>
        <p:nvSpPr>
          <p:cNvPr id="152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153" name="文本框 4"/>
          <p:cNvSpPr txBox="1"/>
          <p:nvPr/>
        </p:nvSpPr>
        <p:spPr>
          <a:xfrm>
            <a:off x="1014542" y="5054599"/>
            <a:ext cx="10353317" cy="6106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457200">
              <a:lnSpc>
                <a:spcPts val="4300"/>
              </a:lnSpc>
              <a:defRPr sz="2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@interface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b="1" dirty="0" err="1">
                <a:solidFill>
                  <a:srgbClr val="0000FF"/>
                </a:solidFill>
              </a:rPr>
              <a:t>MyObject</a:t>
            </a:r>
            <a:r>
              <a:rPr dirty="0">
                <a:solidFill>
                  <a:srgbClr val="000000"/>
                </a:solidFill>
              </a:rPr>
              <a:t> : </a:t>
            </a:r>
            <a:r>
              <a:rPr dirty="0" err="1"/>
              <a:t>NSObject</a:t>
            </a:r>
            <a:r>
              <a:rPr dirty="0">
                <a:solidFill>
                  <a:srgbClr val="000000"/>
                </a:solidFill>
              </a:rPr>
              <a:t> {</a:t>
            </a:r>
          </a:p>
          <a:p>
            <a:pPr algn="l" defTabSz="457200">
              <a:lnSpc>
                <a:spcPts val="4300"/>
              </a:lnSpc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>
                <a:solidFill>
                  <a:srgbClr val="B00040"/>
                </a:solidFill>
              </a:rPr>
              <a:t>int</a:t>
            </a:r>
            <a:r>
              <a:rPr dirty="0"/>
              <a:t> memberVar1; </a:t>
            </a:r>
            <a:endParaRPr i="1" dirty="0">
              <a:solidFill>
                <a:srgbClr val="408080"/>
              </a:solidFill>
            </a:endParaRPr>
          </a:p>
          <a:p>
            <a:pPr algn="l" defTabSz="457200">
              <a:lnSpc>
                <a:spcPts val="4300"/>
              </a:lnSpc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>
                <a:solidFill>
                  <a:srgbClr val="B00040"/>
                </a:solidFill>
              </a:rPr>
              <a:t>id</a:t>
            </a:r>
            <a:r>
              <a:rPr dirty="0"/>
              <a:t>  memberVar2;</a:t>
            </a:r>
          </a:p>
          <a:p>
            <a:pPr algn="l" defTabSz="457200">
              <a:lnSpc>
                <a:spcPts val="4300"/>
              </a:lnSpc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}</a:t>
            </a:r>
          </a:p>
          <a:p>
            <a:pPr algn="l" defTabSz="457200">
              <a:lnSpc>
                <a:spcPts val="4300"/>
              </a:lnSpc>
              <a:defRPr sz="20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algn="l" defTabSz="457200">
              <a:lnSpc>
                <a:spcPts val="4300"/>
              </a:lnSpc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+(</a:t>
            </a:r>
            <a:r>
              <a:rPr dirty="0" err="1"/>
              <a:t>return_type</a:t>
            </a:r>
            <a:r>
              <a:rPr dirty="0"/>
              <a:t>) </a:t>
            </a:r>
            <a:r>
              <a:rPr dirty="0" err="1">
                <a:solidFill>
                  <a:srgbClr val="0000FF"/>
                </a:solidFill>
              </a:rPr>
              <a:t>class_method</a:t>
            </a:r>
            <a:r>
              <a:rPr dirty="0"/>
              <a:t>; </a:t>
            </a:r>
            <a:r>
              <a:rPr i="1" dirty="0">
                <a:solidFill>
                  <a:srgbClr val="408080"/>
                </a:solidFill>
              </a:rPr>
              <a:t>// </a:t>
            </a:r>
            <a:r>
              <a:rPr i="1" dirty="0" err="1">
                <a:solidFill>
                  <a:srgbClr val="408080"/>
                </a:solidFill>
              </a:rPr>
              <a:t>类方法</a:t>
            </a:r>
            <a:endParaRPr i="1" dirty="0">
              <a:solidFill>
                <a:srgbClr val="408080"/>
              </a:solidFill>
            </a:endParaRPr>
          </a:p>
          <a:p>
            <a:pPr algn="l" defTabSz="457200">
              <a:lnSpc>
                <a:spcPts val="4300"/>
              </a:lnSpc>
              <a:defRPr sz="2000">
                <a:latin typeface="Courier"/>
                <a:ea typeface="Courier"/>
                <a:cs typeface="Courier"/>
                <a:sym typeface="Courier"/>
              </a:defRPr>
            </a:pPr>
            <a:endParaRPr i="1" dirty="0">
              <a:solidFill>
                <a:srgbClr val="408080"/>
              </a:solidFill>
            </a:endParaRPr>
          </a:p>
          <a:p>
            <a:pPr algn="l" defTabSz="457200">
              <a:lnSpc>
                <a:spcPts val="4300"/>
              </a:lnSpc>
              <a:defRPr sz="2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000000"/>
                </a:solidFill>
              </a:rPr>
              <a:t>-(</a:t>
            </a:r>
            <a:r>
              <a:rPr dirty="0" err="1">
                <a:solidFill>
                  <a:srgbClr val="000000"/>
                </a:solidFill>
              </a:rPr>
              <a:t>return_type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/>
              <a:t>instance_method1</a:t>
            </a:r>
            <a:r>
              <a:rPr dirty="0">
                <a:solidFill>
                  <a:srgbClr val="000000"/>
                </a:solidFill>
              </a:rPr>
              <a:t>; </a:t>
            </a:r>
            <a:r>
              <a:rPr i="1" dirty="0">
                <a:solidFill>
                  <a:srgbClr val="408080"/>
                </a:solidFill>
              </a:rPr>
              <a:t>// </a:t>
            </a:r>
            <a:r>
              <a:rPr i="1" dirty="0" err="1">
                <a:solidFill>
                  <a:srgbClr val="408080"/>
                </a:solidFill>
              </a:rPr>
              <a:t>实例方法</a:t>
            </a:r>
            <a:endParaRPr dirty="0">
              <a:solidFill>
                <a:srgbClr val="000000"/>
              </a:solidFill>
            </a:endParaRPr>
          </a:p>
          <a:p>
            <a:pPr algn="l" defTabSz="457200">
              <a:lnSpc>
                <a:spcPts val="4300"/>
              </a:lnSpc>
              <a:defRPr sz="2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000000"/>
                </a:solidFill>
              </a:rPr>
              <a:t>-(</a:t>
            </a:r>
            <a:r>
              <a:rPr dirty="0" err="1">
                <a:solidFill>
                  <a:srgbClr val="000000"/>
                </a:solidFill>
              </a:rPr>
              <a:t>return_type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/>
              <a:t>instance_method2:</a:t>
            </a:r>
            <a:r>
              <a:rPr dirty="0">
                <a:solidFill>
                  <a:srgbClr val="000000"/>
                </a:solidFill>
              </a:rPr>
              <a:t> (</a:t>
            </a:r>
            <a:r>
              <a:rPr dirty="0">
                <a:solidFill>
                  <a:srgbClr val="B00040"/>
                </a:solidFill>
              </a:rPr>
              <a:t>int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>
                <a:solidFill>
                  <a:srgbClr val="19177C"/>
                </a:solidFill>
              </a:rPr>
              <a:t>p1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algn="l" defTabSz="457200">
              <a:lnSpc>
                <a:spcPts val="4300"/>
              </a:lnSpc>
              <a:defRPr sz="2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000000"/>
                </a:solidFill>
              </a:rPr>
              <a:t>-(</a:t>
            </a:r>
            <a:r>
              <a:rPr dirty="0" err="1">
                <a:solidFill>
                  <a:srgbClr val="000000"/>
                </a:solidFill>
              </a:rPr>
              <a:t>return_type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/>
              <a:t>instance_method3:</a:t>
            </a:r>
            <a:r>
              <a:rPr dirty="0">
                <a:solidFill>
                  <a:srgbClr val="000000"/>
                </a:solidFill>
              </a:rPr>
              <a:t> (</a:t>
            </a:r>
            <a:r>
              <a:rPr dirty="0">
                <a:solidFill>
                  <a:srgbClr val="B00040"/>
                </a:solidFill>
              </a:rPr>
              <a:t>int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>
                <a:solidFill>
                  <a:srgbClr val="19177C"/>
                </a:solidFill>
              </a:rPr>
              <a:t>p1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/>
              <a:t>andPar</a:t>
            </a:r>
            <a:r>
              <a:rPr dirty="0"/>
              <a:t>:</a:t>
            </a:r>
            <a:r>
              <a:rPr dirty="0">
                <a:solidFill>
                  <a:srgbClr val="000000"/>
                </a:solidFill>
              </a:rPr>
              <a:t> (</a:t>
            </a:r>
            <a:r>
              <a:rPr dirty="0">
                <a:solidFill>
                  <a:srgbClr val="B00040"/>
                </a:solidFill>
              </a:rPr>
              <a:t>int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>
                <a:solidFill>
                  <a:srgbClr val="19177C"/>
                </a:solidFill>
              </a:rPr>
              <a:t>p2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algn="l" defTabSz="457200">
              <a:lnSpc>
                <a:spcPts val="4300"/>
              </a:lnSpc>
              <a:defRPr sz="2000" b="1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@end</a:t>
            </a:r>
          </a:p>
        </p:txBody>
      </p:sp>
      <p:sp>
        <p:nvSpPr>
          <p:cNvPr id="154" name="类的定义和实现必须分开，类的定义文件以.h为后缀，类的实现文件以.m为后缀"/>
          <p:cNvSpPr txBox="1"/>
          <p:nvPr/>
        </p:nvSpPr>
        <p:spPr>
          <a:xfrm>
            <a:off x="1014542" y="3031768"/>
            <a:ext cx="1344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t>类的定义和实现必须分开，类的定义文件以.h为后缀，类的实现文件以.m为后缀</a:t>
            </a:r>
          </a:p>
        </p:txBody>
      </p:sp>
      <p:sp>
        <p:nvSpPr>
          <p:cNvPr id="155" name="@implementation MyObject…"/>
          <p:cNvSpPr txBox="1"/>
          <p:nvPr/>
        </p:nvSpPr>
        <p:spPr>
          <a:xfrm>
            <a:off x="12360747" y="5461619"/>
            <a:ext cx="10104026" cy="497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4300"/>
              </a:lnSpc>
              <a:defRPr sz="2000" b="1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@implementation</a:t>
            </a:r>
            <a:r>
              <a:rPr b="0"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FF"/>
                </a:solidFill>
              </a:rPr>
              <a:t>MyObject</a:t>
            </a:r>
            <a:endParaRPr dirty="0">
              <a:solidFill>
                <a:srgbClr val="0000FF"/>
              </a:solidFill>
            </a:endParaRPr>
          </a:p>
          <a:p>
            <a:pPr algn="l" defTabSz="457200">
              <a:lnSpc>
                <a:spcPts val="4300"/>
              </a:lnSpc>
              <a:defRPr sz="2000"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0000FF"/>
              </a:solidFill>
            </a:endParaRPr>
          </a:p>
          <a:p>
            <a:pPr algn="l" defTabSz="457200">
              <a:lnSpc>
                <a:spcPts val="4300"/>
              </a:lnSpc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+(</a:t>
            </a:r>
            <a:r>
              <a:rPr dirty="0" err="1"/>
              <a:t>return_type</a:t>
            </a:r>
            <a:r>
              <a:rPr dirty="0"/>
              <a:t>) </a:t>
            </a:r>
            <a:r>
              <a:rPr dirty="0" err="1">
                <a:solidFill>
                  <a:srgbClr val="0000FF"/>
                </a:solidFill>
              </a:rPr>
              <a:t>class_method</a:t>
            </a:r>
            <a:r>
              <a:rPr dirty="0"/>
              <a:t> {</a:t>
            </a:r>
          </a:p>
          <a:p>
            <a:pPr algn="l" defTabSz="457200">
              <a:lnSpc>
                <a:spcPts val="4300"/>
              </a:lnSpc>
              <a:defRPr sz="2000" i="1">
                <a:solidFill>
                  <a:srgbClr val="4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 dirty="0">
                <a:solidFill>
                  <a:srgbClr val="000000"/>
                </a:solidFill>
              </a:rPr>
              <a:t>    .... </a:t>
            </a:r>
            <a:r>
              <a:rPr dirty="0"/>
              <a:t>//method implementation</a:t>
            </a:r>
            <a:endParaRPr i="0" dirty="0">
              <a:solidFill>
                <a:srgbClr val="000000"/>
              </a:solidFill>
            </a:endParaRPr>
          </a:p>
          <a:p>
            <a:pPr algn="l" defTabSz="457200">
              <a:lnSpc>
                <a:spcPts val="4300"/>
              </a:lnSpc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}</a:t>
            </a:r>
          </a:p>
          <a:p>
            <a:pPr algn="l" defTabSz="457200">
              <a:lnSpc>
                <a:spcPts val="4300"/>
              </a:lnSpc>
              <a:defRPr sz="2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000000"/>
                </a:solidFill>
              </a:rPr>
              <a:t>-(</a:t>
            </a:r>
            <a:r>
              <a:rPr dirty="0" err="1">
                <a:solidFill>
                  <a:srgbClr val="000000"/>
                </a:solidFill>
              </a:rPr>
              <a:t>return_type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/>
              <a:t>instance_method1</a:t>
            </a:r>
            <a:r>
              <a:rPr dirty="0">
                <a:solidFill>
                  <a:srgbClr val="000000"/>
                </a:solidFill>
              </a:rPr>
              <a:t> {</a:t>
            </a:r>
          </a:p>
          <a:p>
            <a:pPr algn="l" defTabSz="457200">
              <a:lnSpc>
                <a:spcPts val="4300"/>
              </a:lnSpc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....</a:t>
            </a:r>
          </a:p>
          <a:p>
            <a:pPr algn="l" defTabSz="457200">
              <a:lnSpc>
                <a:spcPts val="4300"/>
              </a:lnSpc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}</a:t>
            </a:r>
          </a:p>
          <a:p>
            <a:pPr algn="l" defTabSz="457200">
              <a:lnSpc>
                <a:spcPts val="4300"/>
              </a:lnSpc>
              <a:defRPr sz="2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000000"/>
                </a:solidFill>
              </a:rPr>
              <a:t>-(</a:t>
            </a:r>
            <a:r>
              <a:rPr dirty="0" err="1">
                <a:solidFill>
                  <a:srgbClr val="000000"/>
                </a:solidFill>
              </a:rPr>
              <a:t>return_type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/>
              <a:t>instance_method2:</a:t>
            </a:r>
            <a:r>
              <a:rPr dirty="0">
                <a:solidFill>
                  <a:srgbClr val="000000"/>
                </a:solidFill>
              </a:rPr>
              <a:t> (</a:t>
            </a:r>
            <a:r>
              <a:rPr dirty="0">
                <a:solidFill>
                  <a:srgbClr val="B00040"/>
                </a:solidFill>
              </a:rPr>
              <a:t>int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>
                <a:solidFill>
                  <a:srgbClr val="19177C"/>
                </a:solidFill>
              </a:rPr>
              <a:t>p1</a:t>
            </a:r>
            <a:r>
              <a:rPr dirty="0">
                <a:solidFill>
                  <a:srgbClr val="000000"/>
                </a:solidFill>
              </a:rPr>
              <a:t> {</a:t>
            </a:r>
          </a:p>
          <a:p>
            <a:pPr algn="l" defTabSz="457200">
              <a:lnSpc>
                <a:spcPts val="4300"/>
              </a:lnSpc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....</a:t>
            </a:r>
          </a:p>
          <a:p>
            <a:pPr algn="l" defTabSz="457200">
              <a:lnSpc>
                <a:spcPts val="4300"/>
              </a:lnSpc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}</a:t>
            </a:r>
          </a:p>
          <a:p>
            <a:pPr algn="l" defTabSz="457200">
              <a:lnSpc>
                <a:spcPts val="4300"/>
              </a:lnSpc>
              <a:defRPr sz="2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000000"/>
                </a:solidFill>
              </a:rPr>
              <a:t>-(</a:t>
            </a:r>
            <a:r>
              <a:rPr dirty="0" err="1">
                <a:solidFill>
                  <a:srgbClr val="000000"/>
                </a:solidFill>
              </a:rPr>
              <a:t>return_type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/>
              <a:t>instance_method3:</a:t>
            </a:r>
            <a:r>
              <a:rPr dirty="0">
                <a:solidFill>
                  <a:srgbClr val="000000"/>
                </a:solidFill>
              </a:rPr>
              <a:t> (</a:t>
            </a:r>
            <a:r>
              <a:rPr dirty="0">
                <a:solidFill>
                  <a:srgbClr val="B00040"/>
                </a:solidFill>
              </a:rPr>
              <a:t>int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>
                <a:solidFill>
                  <a:srgbClr val="19177C"/>
                </a:solidFill>
              </a:rPr>
              <a:t>p1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/>
              <a:t>andPar</a:t>
            </a:r>
            <a:r>
              <a:rPr dirty="0"/>
              <a:t>:</a:t>
            </a:r>
            <a:r>
              <a:rPr dirty="0">
                <a:solidFill>
                  <a:srgbClr val="000000"/>
                </a:solidFill>
              </a:rPr>
              <a:t> (</a:t>
            </a:r>
            <a:r>
              <a:rPr dirty="0">
                <a:solidFill>
                  <a:srgbClr val="B00040"/>
                </a:solidFill>
              </a:rPr>
              <a:t>int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>
                <a:solidFill>
                  <a:srgbClr val="19177C"/>
                </a:solidFill>
              </a:rPr>
              <a:t>p2</a:t>
            </a:r>
            <a:r>
              <a:rPr dirty="0">
                <a:solidFill>
                  <a:srgbClr val="000000"/>
                </a:solidFill>
              </a:rPr>
              <a:t> {</a:t>
            </a:r>
          </a:p>
          <a:p>
            <a:pPr algn="l" defTabSz="457200">
              <a:lnSpc>
                <a:spcPts val="4300"/>
              </a:lnSpc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....</a:t>
            </a:r>
          </a:p>
          <a:p>
            <a:pPr algn="l" defTabSz="457200">
              <a:lnSpc>
                <a:spcPts val="4300"/>
              </a:lnSpc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}</a:t>
            </a:r>
          </a:p>
          <a:p>
            <a:pPr algn="l" defTabSz="457200">
              <a:lnSpc>
                <a:spcPts val="4300"/>
              </a:lnSpc>
              <a:defRPr sz="2000" b="1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@end</a:t>
            </a:r>
            <a:endParaRPr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4" y="222423"/>
            <a:ext cx="24362347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什么是RTC？"/>
          <p:cNvSpPr txBox="1"/>
          <p:nvPr/>
        </p:nvSpPr>
        <p:spPr>
          <a:xfrm>
            <a:off x="802319" y="1400144"/>
            <a:ext cx="1265891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1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Objective-C：</a:t>
            </a:r>
            <a:r>
              <a:rPr lang="zh-CN" altLang="en-US" dirty="0"/>
              <a:t>方法调用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dirty="0" err="1"/>
              <a:t>消息传递</a:t>
            </a:r>
            <a:endParaRPr dirty="0"/>
          </a:p>
        </p:txBody>
      </p:sp>
      <p:sp>
        <p:nvSpPr>
          <p:cNvPr id="161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162" name="文本框 4"/>
          <p:cNvSpPr txBox="1"/>
          <p:nvPr/>
        </p:nvSpPr>
        <p:spPr>
          <a:xfrm>
            <a:off x="6519977" y="5390693"/>
            <a:ext cx="2295194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4400">
                <a:latin typeface="FangSong"/>
                <a:ea typeface="FangSong"/>
                <a:cs typeface="FangSong"/>
                <a:sym typeface="FangSong"/>
              </a:defRPr>
            </a:lvl1pPr>
          </a:lstStyle>
          <a:p>
            <a:r>
              <a:rPr dirty="0"/>
              <a:t> </a:t>
            </a:r>
            <a:r>
              <a:rPr dirty="0" err="1"/>
              <a:t>c++</a:t>
            </a:r>
            <a:endParaRPr dirty="0"/>
          </a:p>
        </p:txBody>
      </p:sp>
      <p:sp>
        <p:nvSpPr>
          <p:cNvPr id="163" name="obj.method(argument);"/>
          <p:cNvSpPr txBox="1"/>
          <p:nvPr/>
        </p:nvSpPr>
        <p:spPr>
          <a:xfrm>
            <a:off x="6576860" y="6466997"/>
            <a:ext cx="331522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2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obj.method(argument);</a:t>
            </a:r>
          </a:p>
        </p:txBody>
      </p:sp>
      <p:sp>
        <p:nvSpPr>
          <p:cNvPr id="164" name="[obj method: argument];"/>
          <p:cNvSpPr txBox="1"/>
          <p:nvPr/>
        </p:nvSpPr>
        <p:spPr>
          <a:xfrm>
            <a:off x="12444842" y="6466997"/>
            <a:ext cx="362007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300"/>
              </a:lnSpc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[obj </a:t>
            </a:r>
            <a:r>
              <a:rPr dirty="0">
                <a:solidFill>
                  <a:srgbClr val="A0A000"/>
                </a:solidFill>
              </a:rPr>
              <a:t>method</a:t>
            </a:r>
            <a:r>
              <a:rPr dirty="0"/>
              <a:t>: argument];</a:t>
            </a:r>
          </a:p>
        </p:txBody>
      </p:sp>
      <p:sp>
        <p:nvSpPr>
          <p:cNvPr id="165" name="Objective-C"/>
          <p:cNvSpPr txBox="1"/>
          <p:nvPr/>
        </p:nvSpPr>
        <p:spPr>
          <a:xfrm>
            <a:off x="12594470" y="5497819"/>
            <a:ext cx="220370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Objective-C</a:t>
            </a:r>
          </a:p>
        </p:txBody>
      </p:sp>
      <p:sp>
        <p:nvSpPr>
          <p:cNvPr id="166" name="vs"/>
          <p:cNvSpPr txBox="1"/>
          <p:nvPr/>
        </p:nvSpPr>
        <p:spPr>
          <a:xfrm>
            <a:off x="10607710" y="5503290"/>
            <a:ext cx="50977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vs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B2C3A14-FBE1-FA4C-A571-1762A860176F}"/>
              </a:ext>
            </a:extLst>
          </p:cNvPr>
          <p:cNvSpPr/>
          <p:nvPr/>
        </p:nvSpPr>
        <p:spPr>
          <a:xfrm>
            <a:off x="5263662" y="8741880"/>
            <a:ext cx="1385667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" dirty="0"/>
              <a:t>一个</a:t>
            </a:r>
            <a:r>
              <a:rPr lang="zh-CN" altLang="en-US" dirty="0"/>
              <a:t>复杂的例子</a:t>
            </a:r>
            <a:r>
              <a:rPr lang="en-US" altLang="zh-CN" dirty="0"/>
              <a:t>:</a:t>
            </a:r>
          </a:p>
          <a:p>
            <a:pPr algn="l"/>
            <a:endParaRPr lang="en" altLang="zh-CN" dirty="0"/>
          </a:p>
          <a:p>
            <a:pPr marL="457200" indent="-457200" algn="l">
              <a:buFontTx/>
              <a:buChar char="-"/>
            </a:pPr>
            <a:r>
              <a:rPr lang="en" altLang="zh-CN" dirty="0"/>
              <a:t>(</a:t>
            </a:r>
            <a:r>
              <a:rPr lang="en" altLang="zh-CN" dirty="0">
                <a:solidFill>
                  <a:srgbClr val="B00040"/>
                </a:solidFill>
              </a:rPr>
              <a:t>void</a:t>
            </a:r>
            <a:r>
              <a:rPr lang="en" altLang="zh-CN" dirty="0"/>
              <a:t>) </a:t>
            </a:r>
            <a:r>
              <a:rPr lang="en" altLang="zh-CN" dirty="0" err="1">
                <a:solidFill>
                  <a:srgbClr val="0000FF"/>
                </a:solidFill>
              </a:rPr>
              <a:t>setColorToRed</a:t>
            </a:r>
            <a:r>
              <a:rPr lang="en" altLang="zh-CN" dirty="0">
                <a:solidFill>
                  <a:srgbClr val="0000FF"/>
                </a:solidFill>
              </a:rPr>
              <a:t>:</a:t>
            </a:r>
            <a:r>
              <a:rPr lang="en" altLang="zh-CN" dirty="0"/>
              <a:t> (</a:t>
            </a:r>
            <a:r>
              <a:rPr lang="en" altLang="zh-CN" dirty="0">
                <a:solidFill>
                  <a:srgbClr val="B00040"/>
                </a:solidFill>
              </a:rPr>
              <a:t>float</a:t>
            </a:r>
            <a:r>
              <a:rPr lang="en" altLang="zh-CN" dirty="0"/>
              <a:t>)</a:t>
            </a:r>
            <a:r>
              <a:rPr lang="en" altLang="zh-CN" dirty="0">
                <a:solidFill>
                  <a:srgbClr val="19177C"/>
                </a:solidFill>
              </a:rPr>
              <a:t>red</a:t>
            </a:r>
            <a:r>
              <a:rPr lang="en" altLang="zh-CN" dirty="0"/>
              <a:t> </a:t>
            </a:r>
            <a:r>
              <a:rPr lang="en" altLang="zh-CN" dirty="0">
                <a:solidFill>
                  <a:srgbClr val="0000FF"/>
                </a:solidFill>
              </a:rPr>
              <a:t>Green:</a:t>
            </a:r>
            <a:r>
              <a:rPr lang="en" altLang="zh-CN" dirty="0"/>
              <a:t> (</a:t>
            </a:r>
            <a:r>
              <a:rPr lang="en" altLang="zh-CN" dirty="0">
                <a:solidFill>
                  <a:srgbClr val="B00040"/>
                </a:solidFill>
              </a:rPr>
              <a:t>float</a:t>
            </a:r>
            <a:r>
              <a:rPr lang="en" altLang="zh-CN" dirty="0"/>
              <a:t>)</a:t>
            </a:r>
            <a:r>
              <a:rPr lang="en" altLang="zh-CN" dirty="0">
                <a:solidFill>
                  <a:srgbClr val="19177C"/>
                </a:solidFill>
              </a:rPr>
              <a:t>green</a:t>
            </a:r>
            <a:r>
              <a:rPr lang="en" altLang="zh-CN" dirty="0"/>
              <a:t> </a:t>
            </a:r>
            <a:r>
              <a:rPr lang="en" altLang="zh-CN" dirty="0">
                <a:solidFill>
                  <a:srgbClr val="0000FF"/>
                </a:solidFill>
              </a:rPr>
              <a:t>Blue:</a:t>
            </a:r>
            <a:r>
              <a:rPr lang="en" altLang="zh-CN" dirty="0"/>
              <a:t>(</a:t>
            </a:r>
            <a:r>
              <a:rPr lang="en" altLang="zh-CN" dirty="0">
                <a:solidFill>
                  <a:srgbClr val="B00040"/>
                </a:solidFill>
              </a:rPr>
              <a:t>float</a:t>
            </a:r>
            <a:r>
              <a:rPr lang="en" altLang="zh-CN" dirty="0"/>
              <a:t>)</a:t>
            </a:r>
            <a:r>
              <a:rPr lang="en" altLang="zh-CN" dirty="0">
                <a:solidFill>
                  <a:srgbClr val="19177C"/>
                </a:solidFill>
              </a:rPr>
              <a:t>blue</a:t>
            </a:r>
            <a:r>
              <a:rPr lang="en" altLang="zh-CN" dirty="0"/>
              <a:t>;</a:t>
            </a:r>
          </a:p>
          <a:p>
            <a:pPr marL="457200" indent="-457200" algn="l">
              <a:buFontTx/>
              <a:buChar char="-"/>
            </a:pPr>
            <a:endParaRPr lang="en" altLang="zh-CN" dirty="0"/>
          </a:p>
          <a:p>
            <a:pPr algn="l"/>
            <a:r>
              <a:rPr lang="en-US" altLang="zh-CN" dirty="0"/>
              <a:t>[</a:t>
            </a:r>
            <a:r>
              <a:rPr lang="en" altLang="zh-CN" dirty="0" err="1"/>
              <a:t>myColor</a:t>
            </a:r>
            <a:r>
              <a:rPr lang="en" altLang="zh-CN" dirty="0"/>
              <a:t> </a:t>
            </a:r>
            <a:r>
              <a:rPr lang="en" altLang="zh-CN" dirty="0" err="1">
                <a:solidFill>
                  <a:srgbClr val="A0A000"/>
                </a:solidFill>
              </a:rPr>
              <a:t>setColorToRed</a:t>
            </a:r>
            <a:r>
              <a:rPr lang="en" altLang="zh-CN" dirty="0"/>
              <a:t>: </a:t>
            </a:r>
            <a:r>
              <a:rPr lang="en" altLang="zh-CN" dirty="0">
                <a:solidFill>
                  <a:srgbClr val="666666"/>
                </a:solidFill>
              </a:rPr>
              <a:t>1.0</a:t>
            </a:r>
            <a:r>
              <a:rPr lang="en" altLang="zh-CN" dirty="0"/>
              <a:t> </a:t>
            </a:r>
            <a:r>
              <a:rPr lang="en" altLang="zh-CN" dirty="0">
                <a:solidFill>
                  <a:srgbClr val="A0A000"/>
                </a:solidFill>
              </a:rPr>
              <a:t>Green</a:t>
            </a:r>
            <a:r>
              <a:rPr lang="en" altLang="zh-CN" dirty="0"/>
              <a:t>: </a:t>
            </a:r>
            <a:r>
              <a:rPr lang="en" altLang="zh-CN" dirty="0">
                <a:solidFill>
                  <a:srgbClr val="666666"/>
                </a:solidFill>
              </a:rPr>
              <a:t>0.8</a:t>
            </a:r>
            <a:r>
              <a:rPr lang="en" altLang="zh-CN" dirty="0"/>
              <a:t> </a:t>
            </a:r>
            <a:r>
              <a:rPr lang="en" altLang="zh-CN" dirty="0">
                <a:solidFill>
                  <a:srgbClr val="A0A000"/>
                </a:solidFill>
              </a:rPr>
              <a:t>Blue</a:t>
            </a:r>
            <a:r>
              <a:rPr lang="en" altLang="zh-CN" dirty="0"/>
              <a:t>: </a:t>
            </a:r>
            <a:r>
              <a:rPr lang="en" altLang="zh-CN" dirty="0">
                <a:solidFill>
                  <a:srgbClr val="666666"/>
                </a:solidFill>
              </a:rPr>
              <a:t>0.2</a:t>
            </a:r>
            <a:r>
              <a:rPr lang="en" altLang="zh-CN" dirty="0"/>
              <a:t>];</a:t>
            </a:r>
          </a:p>
          <a:p>
            <a:pPr marL="457200" indent="-457200" algn="l">
              <a:buFontTx/>
              <a:buChar char="-"/>
            </a:pPr>
            <a:endParaRPr lang="en" altLang="zh-CN" dirty="0"/>
          </a:p>
          <a:p>
            <a:pPr algn="l"/>
            <a:r>
              <a:rPr lang="en-US" altLang="zh-CN" dirty="0"/>
              <a:t>Question: </a:t>
            </a:r>
            <a:r>
              <a:rPr lang="zh-CN" altLang="en" dirty="0"/>
              <a:t>方法</a:t>
            </a:r>
            <a:r>
              <a:rPr lang="zh-CN" altLang="en-US" dirty="0"/>
              <a:t>名是？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4" y="-2"/>
            <a:ext cx="24362347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目录"/>
          <p:cNvSpPr txBox="1"/>
          <p:nvPr/>
        </p:nvSpPr>
        <p:spPr>
          <a:xfrm>
            <a:off x="1068915" y="1064682"/>
            <a:ext cx="287571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200" b="1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 err="1"/>
              <a:t>目录</a:t>
            </a:r>
            <a:endParaRPr dirty="0"/>
          </a:p>
        </p:txBody>
      </p:sp>
      <p:sp>
        <p:nvSpPr>
          <p:cNvPr id="27" name="1. What: 什么是RTC？…"/>
          <p:cNvSpPr txBox="1"/>
          <p:nvPr/>
        </p:nvSpPr>
        <p:spPr>
          <a:xfrm>
            <a:off x="1170585" y="3394007"/>
            <a:ext cx="22042830" cy="7279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0" tIns="63500" rIns="63500" bIns="63500">
            <a:spAutoFit/>
          </a:bodyPr>
          <a:lstStyle/>
          <a:p>
            <a:pPr algn="l">
              <a:defRPr sz="6000" b="1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1. </a:t>
            </a:r>
            <a:r>
              <a:rPr dirty="0" err="1"/>
              <a:t>iOS系统简介</a:t>
            </a:r>
            <a:r>
              <a:rPr dirty="0"/>
              <a:t> </a:t>
            </a:r>
          </a:p>
          <a:p>
            <a:pPr algn="l">
              <a:defRPr sz="6000" b="1"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algn="l">
              <a:defRPr sz="6000" b="1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2. Objective-C </a:t>
            </a:r>
            <a:r>
              <a:rPr dirty="0" err="1"/>
              <a:t>快速入门</a:t>
            </a:r>
            <a:endParaRPr dirty="0"/>
          </a:p>
          <a:p>
            <a:pPr algn="l">
              <a:defRPr sz="6000" b="1"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algn="l">
              <a:defRPr sz="6000" b="1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3. </a:t>
            </a:r>
            <a:r>
              <a:rPr dirty="0" err="1"/>
              <a:t>UIKit</a:t>
            </a:r>
            <a:r>
              <a:rPr dirty="0"/>
              <a:t> </a:t>
            </a:r>
            <a:r>
              <a:rPr dirty="0" err="1"/>
              <a:t>快速入门</a:t>
            </a:r>
            <a:endParaRPr dirty="0"/>
          </a:p>
          <a:p>
            <a:pPr algn="l">
              <a:defRPr sz="6000" b="1"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algn="l">
              <a:defRPr sz="6000" b="1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4. iOS </a:t>
            </a:r>
            <a:r>
              <a:rPr dirty="0" err="1"/>
              <a:t>实战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什么是RTC？"/>
          <p:cNvSpPr txBox="1"/>
          <p:nvPr/>
        </p:nvSpPr>
        <p:spPr>
          <a:xfrm>
            <a:off x="802318" y="1328905"/>
            <a:ext cx="6210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1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回到第一个项目中</a:t>
            </a:r>
          </a:p>
        </p:txBody>
      </p:sp>
      <p:sp>
        <p:nvSpPr>
          <p:cNvPr id="172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173" name="- (void)viewDidLoad {…"/>
          <p:cNvSpPr txBox="1"/>
          <p:nvPr/>
        </p:nvSpPr>
        <p:spPr>
          <a:xfrm>
            <a:off x="713607" y="3372812"/>
            <a:ext cx="8054096" cy="5429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76554">
              <a:tabLst>
                <a:tab pos="368300" algn="l"/>
              </a:tabLst>
              <a:defRPr sz="1800">
                <a:solidFill>
                  <a:srgbClr val="057CB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>
                    <a:alpha val="85000"/>
                  </a:srgbClr>
                </a:solidFill>
              </a:rPr>
              <a:t>- (</a:t>
            </a:r>
            <a:r>
              <a:rPr b="1">
                <a:solidFill>
                  <a:srgbClr val="AD3DA4"/>
                </a:solidFill>
              </a:rPr>
              <a:t>void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)</a:t>
            </a:r>
            <a:r>
              <a:t>viewDidLoad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 {</a:t>
            </a:r>
          </a:p>
          <a:p>
            <a:pPr algn="l" defTabSz="376554">
              <a:tabLst>
                <a:tab pos="368300" algn="l"/>
              </a:tabLst>
              <a:defRPr sz="1800">
                <a:solidFill>
                  <a:srgbClr val="804FB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>
                    <a:alpha val="85000"/>
                  </a:srgbClr>
                </a:solidFill>
              </a:rPr>
              <a:t>    [</a:t>
            </a:r>
            <a:r>
              <a:rPr b="1">
                <a:solidFill>
                  <a:srgbClr val="AD3DA4"/>
                </a:solidFill>
              </a:rPr>
              <a:t>super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 </a:t>
            </a:r>
            <a:r>
              <a:t>viewDidLoad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];</a:t>
            </a:r>
          </a:p>
          <a:p>
            <a:pPr algn="l" defTabSz="376554">
              <a:tabLst>
                <a:tab pos="368300" algn="l"/>
              </a:tabLst>
              <a:defRPr sz="1800">
                <a:solidFill>
                  <a:srgbClr val="707F8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>
                    <a:alpha val="85000"/>
                  </a:srgbClr>
                </a:solidFill>
              </a:rPr>
              <a:t>    </a:t>
            </a:r>
            <a:r>
              <a:t>// Do any additional setup after loading the view.</a:t>
            </a:r>
            <a:endParaRPr>
              <a:solidFill>
                <a:srgbClr val="000000">
                  <a:alpha val="85000"/>
                </a:srgbClr>
              </a:solidFill>
            </a:endParaRPr>
          </a:p>
          <a:p>
            <a:pPr algn="l" defTabSz="376554">
              <a:tabLst>
                <a:tab pos="368300" algn="l"/>
              </a:tabLst>
              <a:defRPr sz="1800">
                <a:solidFill>
                  <a:srgbClr val="000000">
                    <a:alpha val="85000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76554">
              <a:tabLst>
                <a:tab pos="368300" algn="l"/>
              </a:tabLst>
              <a:defRPr sz="1800">
                <a:solidFill>
                  <a:srgbClr val="707F8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>
                    <a:alpha val="85000"/>
                  </a:srgbClr>
                </a:solidFill>
              </a:rPr>
              <a:t>    </a:t>
            </a:r>
            <a:r>
              <a:t>//新建一个label控件</a:t>
            </a:r>
            <a:endParaRPr>
              <a:solidFill>
                <a:srgbClr val="000000">
                  <a:alpha val="85000"/>
                </a:srgbClr>
              </a:solidFill>
            </a:endParaRPr>
          </a:p>
          <a:p>
            <a:pPr algn="l" defTabSz="376554">
              <a:tabLst>
                <a:tab pos="368300" algn="l"/>
              </a:tabLst>
              <a:defRPr sz="1800">
                <a:solidFill>
                  <a:srgbClr val="000000">
                    <a:alpha val="85000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4B21B0"/>
                </a:solidFill>
              </a:rPr>
              <a:t>UILabel</a:t>
            </a:r>
            <a:r>
              <a:t> *label = [[</a:t>
            </a:r>
            <a:r>
              <a:rPr>
                <a:solidFill>
                  <a:srgbClr val="4B21B0"/>
                </a:solidFill>
              </a:rPr>
              <a:t>UILabel</a:t>
            </a:r>
            <a:r>
              <a:t> </a:t>
            </a:r>
            <a:r>
              <a:rPr>
                <a:solidFill>
                  <a:srgbClr val="804FB8"/>
                </a:solidFill>
              </a:rPr>
              <a:t>alloc</a:t>
            </a:r>
            <a:r>
              <a:t>] </a:t>
            </a:r>
            <a:r>
              <a:rPr>
                <a:solidFill>
                  <a:srgbClr val="804FB8"/>
                </a:solidFill>
              </a:rPr>
              <a:t>init</a:t>
            </a:r>
            <a:r>
              <a:t>];</a:t>
            </a:r>
          </a:p>
          <a:p>
            <a:pPr algn="l" defTabSz="376554">
              <a:tabLst>
                <a:tab pos="368300" algn="l"/>
              </a:tabLst>
              <a:defRPr sz="1800">
                <a:solidFill>
                  <a:srgbClr val="000000">
                    <a:alpha val="85000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76554">
              <a:tabLst>
                <a:tab pos="368300" algn="l"/>
              </a:tabLst>
              <a:defRPr sz="1800">
                <a:solidFill>
                  <a:srgbClr val="707F8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>
                    <a:alpha val="85000"/>
                  </a:srgbClr>
                </a:solidFill>
              </a:rPr>
              <a:t>    </a:t>
            </a:r>
            <a:r>
              <a:t>//设置这个label控件的位置</a:t>
            </a:r>
            <a:endParaRPr>
              <a:solidFill>
                <a:srgbClr val="000000">
                  <a:alpha val="85000"/>
                </a:srgbClr>
              </a:solidFill>
            </a:endParaRPr>
          </a:p>
          <a:p>
            <a:pPr algn="l" defTabSz="376554">
              <a:tabLst>
                <a:tab pos="368300" algn="l"/>
              </a:tabLst>
              <a:defRPr sz="1800">
                <a:solidFill>
                  <a:srgbClr val="000000">
                    <a:alpha val="85000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label.</a:t>
            </a:r>
            <a:r>
              <a:rPr>
                <a:solidFill>
                  <a:srgbClr val="804FB8"/>
                </a:solidFill>
              </a:rPr>
              <a:t>frame</a:t>
            </a:r>
            <a:r>
              <a:t> = </a:t>
            </a:r>
            <a:r>
              <a:rPr>
                <a:solidFill>
                  <a:srgbClr val="804FB8"/>
                </a:solidFill>
              </a:rPr>
              <a:t>CGRectMake</a:t>
            </a:r>
            <a:r>
              <a:t>(</a:t>
            </a:r>
            <a:r>
              <a:rPr>
                <a:solidFill>
                  <a:srgbClr val="272AD8"/>
                </a:solidFill>
              </a:rPr>
              <a:t>100</a:t>
            </a:r>
            <a:r>
              <a:t>, </a:t>
            </a:r>
            <a:r>
              <a:rPr>
                <a:solidFill>
                  <a:srgbClr val="272AD8"/>
                </a:solidFill>
              </a:rPr>
              <a:t>100</a:t>
            </a:r>
            <a:r>
              <a:t>, </a:t>
            </a:r>
            <a:r>
              <a:rPr>
                <a:solidFill>
                  <a:srgbClr val="272AD8"/>
                </a:solidFill>
              </a:rPr>
              <a:t>100</a:t>
            </a:r>
            <a:r>
              <a:t>, </a:t>
            </a:r>
            <a:r>
              <a:rPr>
                <a:solidFill>
                  <a:srgbClr val="272AD8"/>
                </a:solidFill>
              </a:rPr>
              <a:t>100</a:t>
            </a:r>
            <a:r>
              <a:t>);</a:t>
            </a:r>
          </a:p>
          <a:p>
            <a:pPr algn="l" defTabSz="376554">
              <a:tabLst>
                <a:tab pos="368300" algn="l"/>
              </a:tabLst>
              <a:defRPr sz="1800">
                <a:solidFill>
                  <a:srgbClr val="000000">
                    <a:alpha val="85000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76554">
              <a:tabLst>
                <a:tab pos="368300" algn="l"/>
              </a:tabLst>
              <a:defRPr sz="1800">
                <a:solidFill>
                  <a:srgbClr val="707F8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>
                    <a:alpha val="85000"/>
                  </a:srgbClr>
                </a:solidFill>
              </a:rPr>
              <a:t>    </a:t>
            </a:r>
            <a:r>
              <a:t>//设置这个label控件的内容</a:t>
            </a:r>
            <a:endParaRPr>
              <a:solidFill>
                <a:srgbClr val="000000">
                  <a:alpha val="85000"/>
                </a:srgbClr>
              </a:solidFill>
            </a:endParaRPr>
          </a:p>
          <a:p>
            <a:pPr algn="l" defTabSz="376554">
              <a:tabLst>
                <a:tab pos="368300" algn="l"/>
              </a:tabLst>
              <a:defRPr sz="18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>
                    <a:alpha val="85000"/>
                  </a:srgbClr>
                </a:solidFill>
              </a:rPr>
              <a:t>    label.</a:t>
            </a:r>
            <a:r>
              <a:rPr>
                <a:solidFill>
                  <a:srgbClr val="804FB8"/>
                </a:solidFill>
              </a:rPr>
              <a:t>text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 = </a:t>
            </a:r>
            <a:r>
              <a:t>@"Hello World!”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;</a:t>
            </a:r>
          </a:p>
          <a:p>
            <a:pPr algn="l" defTabSz="376554">
              <a:tabLst>
                <a:tab pos="368300" algn="l"/>
              </a:tabLst>
              <a:defRPr sz="18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000000">
                  <a:alpha val="85000"/>
                </a:srgbClr>
              </a:solidFill>
            </a:endParaRPr>
          </a:p>
          <a:p>
            <a:pPr algn="l" defTabSz="376554">
              <a:tabLst>
                <a:tab pos="368300" algn="l"/>
              </a:tabLst>
              <a:defRPr sz="18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>
                    <a:alpha val="85000"/>
                  </a:srgbClr>
                </a:solidFill>
              </a:rPr>
              <a:t>    </a:t>
            </a:r>
            <a:r>
              <a:rPr u="sng">
                <a:solidFill>
                  <a:srgbClr val="000000">
                    <a:alpha val="85000"/>
                  </a:srgbClr>
                </a:solidFill>
              </a:rPr>
              <a:t>//给label设置一个颜色</a:t>
            </a:r>
          </a:p>
          <a:p>
            <a:pPr algn="l" defTabSz="376554">
              <a:tabLst>
                <a:tab pos="368300" algn="l"/>
              </a:tabLst>
              <a:defRPr sz="1800" u="sng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>
                    <a:alpha val="85000"/>
                  </a:srgbClr>
                </a:solidFill>
              </a:rPr>
              <a:t>    [label setTextColor:[UIColor blueColor]];</a:t>
            </a:r>
          </a:p>
          <a:p>
            <a:pPr algn="l" defTabSz="376554">
              <a:tabLst>
                <a:tab pos="368300" algn="l"/>
              </a:tabLst>
              <a:defRPr sz="1800">
                <a:solidFill>
                  <a:srgbClr val="000000">
                    <a:alpha val="85000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</a:p>
          <a:p>
            <a:pPr algn="l" defTabSz="376554">
              <a:tabLst>
                <a:tab pos="368300" algn="l"/>
              </a:tabLst>
              <a:defRPr sz="1800">
                <a:solidFill>
                  <a:srgbClr val="707F8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>
                    <a:alpha val="85000"/>
                  </a:srgbClr>
                </a:solidFill>
              </a:rPr>
              <a:t>    </a:t>
            </a:r>
            <a:r>
              <a:t>//最后一步，把这个label控价加入到当前视图控制器的视图中</a:t>
            </a:r>
            <a:endParaRPr>
              <a:solidFill>
                <a:srgbClr val="000000">
                  <a:alpha val="85000"/>
                </a:srgbClr>
              </a:solidFill>
            </a:endParaRPr>
          </a:p>
          <a:p>
            <a:pPr algn="l" defTabSz="376554">
              <a:tabLst>
                <a:tab pos="368300" algn="l"/>
              </a:tabLst>
              <a:defRPr sz="1800">
                <a:solidFill>
                  <a:srgbClr val="804FB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>
                    <a:alpha val="85000"/>
                  </a:srgbClr>
                </a:solidFill>
              </a:rPr>
              <a:t>    [</a:t>
            </a:r>
            <a:r>
              <a:rPr b="1">
                <a:solidFill>
                  <a:srgbClr val="AD3DA4"/>
                </a:solidFill>
              </a:rPr>
              <a:t>self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.</a:t>
            </a:r>
            <a:r>
              <a:t>view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 </a:t>
            </a:r>
            <a:r>
              <a:t>addSubview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:label];</a:t>
            </a:r>
          </a:p>
          <a:p>
            <a:pPr algn="l" defTabSz="376554">
              <a:tabLst>
                <a:tab pos="368300" algn="l"/>
              </a:tabLst>
              <a:defRPr sz="1800">
                <a:solidFill>
                  <a:srgbClr val="000000">
                    <a:alpha val="85000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pic>
        <p:nvPicPr>
          <p:cNvPr id="174" name="图像" descr="图像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2835" y="2734944"/>
            <a:ext cx="12492592" cy="6705266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[UIColor blueColor]…"/>
          <p:cNvSpPr txBox="1"/>
          <p:nvPr/>
        </p:nvSpPr>
        <p:spPr>
          <a:xfrm>
            <a:off x="645607" y="9081383"/>
            <a:ext cx="12492592" cy="258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/>
            <a:r>
              <a:t>[UIColor blueColor]</a:t>
            </a:r>
          </a:p>
          <a:p>
            <a:pPr algn="l"/>
            <a:r>
              <a:t>UIColor类的类方法，返回一个UIColor对象。</a:t>
            </a:r>
          </a:p>
          <a:p>
            <a:pPr algn="l"/>
            <a:endParaRPr/>
          </a:p>
          <a:p>
            <a:pPr algn="l"/>
            <a:r>
              <a:t>[label setTextColor:color]</a:t>
            </a:r>
          </a:p>
          <a:p>
            <a:pPr algn="l"/>
            <a:r>
              <a:t>setTextColor: 这是UILabel的一个实例方法，参数为UIColor对象。</a:t>
            </a:r>
          </a:p>
        </p:txBody>
      </p:sp>
      <p:sp>
        <p:nvSpPr>
          <p:cNvPr id="176" name="给Hello World设置一个颜色"/>
          <p:cNvSpPr txBox="1"/>
          <p:nvPr/>
        </p:nvSpPr>
        <p:spPr>
          <a:xfrm>
            <a:off x="777617" y="2617559"/>
            <a:ext cx="482117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t>给Hello World设置一个颜色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4" y="222423"/>
            <a:ext cx="24362347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什么是RTC？"/>
          <p:cNvSpPr txBox="1"/>
          <p:nvPr/>
        </p:nvSpPr>
        <p:spPr>
          <a:xfrm>
            <a:off x="802319" y="1400144"/>
            <a:ext cx="1026402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1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 err="1"/>
              <a:t>Objective-C：消息传递</a:t>
            </a:r>
            <a:r>
              <a:rPr lang="zh-CN" altLang="en-US" dirty="0"/>
              <a:t>进阶</a:t>
            </a:r>
            <a:endParaRPr dirty="0"/>
          </a:p>
        </p:txBody>
      </p:sp>
      <p:sp>
        <p:nvSpPr>
          <p:cNvPr id="161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dirty="0"/>
              <a:t> </a:t>
            </a:r>
          </a:p>
        </p:txBody>
      </p:sp>
      <p:sp>
        <p:nvSpPr>
          <p:cNvPr id="164" name="[obj method: argument];"/>
          <p:cNvSpPr txBox="1"/>
          <p:nvPr/>
        </p:nvSpPr>
        <p:spPr>
          <a:xfrm>
            <a:off x="2314261" y="4090931"/>
            <a:ext cx="362007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300"/>
              </a:lnSpc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[obj </a:t>
            </a:r>
            <a:r>
              <a:rPr dirty="0">
                <a:solidFill>
                  <a:srgbClr val="A0A000"/>
                </a:solidFill>
              </a:rPr>
              <a:t>method</a:t>
            </a:r>
            <a:r>
              <a:rPr dirty="0"/>
              <a:t>: argument];</a:t>
            </a:r>
          </a:p>
        </p:txBody>
      </p:sp>
      <p:sp>
        <p:nvSpPr>
          <p:cNvPr id="11" name="[obj method: argument];">
            <a:extLst>
              <a:ext uri="{FF2B5EF4-FFF2-40B4-BE49-F238E27FC236}">
                <a16:creationId xmlns:a16="http://schemas.microsoft.com/office/drawing/2014/main" id="{C8F050E9-443E-9549-B53A-473778853942}"/>
              </a:ext>
            </a:extLst>
          </p:cNvPr>
          <p:cNvSpPr txBox="1"/>
          <p:nvPr/>
        </p:nvSpPr>
        <p:spPr>
          <a:xfrm>
            <a:off x="1287818" y="7211125"/>
            <a:ext cx="6565900" cy="591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300"/>
              </a:lnSpc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id </a:t>
            </a:r>
            <a:r>
              <a:rPr lang="en-US" dirty="0" err="1"/>
              <a:t>objc_msgSend</a:t>
            </a:r>
            <a:r>
              <a:rPr lang="en-US" dirty="0"/>
              <a:t>(id self, SEL op, argument)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553BDD-D571-4A49-BA94-930E3E8FFD35}"/>
              </a:ext>
            </a:extLst>
          </p:cNvPr>
          <p:cNvSpPr txBox="1"/>
          <p:nvPr/>
        </p:nvSpPr>
        <p:spPr>
          <a:xfrm>
            <a:off x="1358394" y="5724500"/>
            <a:ext cx="856644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在编译阶段，所有的方法调用都会被编译器翻译成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D680A2-0E54-BC44-81C5-9817D5D09B49}"/>
              </a:ext>
            </a:extLst>
          </p:cNvPr>
          <p:cNvSpPr txBox="1"/>
          <p:nvPr/>
        </p:nvSpPr>
        <p:spPr>
          <a:xfrm>
            <a:off x="1287818" y="8843500"/>
            <a:ext cx="779700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因此，在编译阶段并不能决定方法的执行过程</a:t>
            </a:r>
            <a:endParaRPr kumimoji="0" lang="en-US" altLang="zh-CN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需要在</a:t>
            </a:r>
            <a:r>
              <a:rPr lang="zh-CN" altLang="en-US" dirty="0"/>
              <a:t>运行时，寻找真正的方法入口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414162-3AC0-2B4D-BF48-0C8A303AF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43066" y="3239475"/>
            <a:ext cx="4829672" cy="791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箭头 3">
            <a:extLst>
              <a:ext uri="{FF2B5EF4-FFF2-40B4-BE49-F238E27FC236}">
                <a16:creationId xmlns:a16="http://schemas.microsoft.com/office/drawing/2014/main" id="{24D23365-5291-9746-ABA4-1179B51905B6}"/>
              </a:ext>
            </a:extLst>
          </p:cNvPr>
          <p:cNvSpPr/>
          <p:nvPr/>
        </p:nvSpPr>
        <p:spPr>
          <a:xfrm rot="20260165">
            <a:off x="9764217" y="7936589"/>
            <a:ext cx="3841143" cy="745977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8B1A176-FB40-B344-9C29-5A69C3A73875}"/>
              </a:ext>
            </a:extLst>
          </p:cNvPr>
          <p:cNvSpPr txBox="1"/>
          <p:nvPr/>
        </p:nvSpPr>
        <p:spPr>
          <a:xfrm>
            <a:off x="1287818" y="11417746"/>
            <a:ext cx="10243189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Question: </a:t>
            </a:r>
            <a:r>
              <a:rPr lang="zh-CN" altLang="en-US" dirty="0"/>
              <a:t>这样的动态性给</a:t>
            </a:r>
            <a:r>
              <a:rPr lang="en-US" altLang="zh-CN" dirty="0"/>
              <a:t>iOS</a:t>
            </a:r>
            <a:r>
              <a:rPr lang="zh-CN" altLang="en-US" dirty="0"/>
              <a:t>的开发带来什么样的好处呢？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6798173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4" y="222423"/>
            <a:ext cx="24362347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什么是RTC？"/>
          <p:cNvSpPr txBox="1"/>
          <p:nvPr/>
        </p:nvSpPr>
        <p:spPr>
          <a:xfrm>
            <a:off x="802319" y="1400144"/>
            <a:ext cx="1026402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1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 err="1"/>
              <a:t>Objective-C：消息传递</a:t>
            </a:r>
            <a:r>
              <a:rPr lang="zh-CN" altLang="en-US" dirty="0"/>
              <a:t>进阶</a:t>
            </a:r>
            <a:endParaRPr dirty="0"/>
          </a:p>
        </p:txBody>
      </p:sp>
      <p:sp>
        <p:nvSpPr>
          <p:cNvPr id="161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dirty="0"/>
              <a:t> </a:t>
            </a:r>
          </a:p>
        </p:txBody>
      </p:sp>
      <p:sp>
        <p:nvSpPr>
          <p:cNvPr id="164" name="[obj method: argument];"/>
          <p:cNvSpPr txBox="1"/>
          <p:nvPr/>
        </p:nvSpPr>
        <p:spPr>
          <a:xfrm>
            <a:off x="2314261" y="4119519"/>
            <a:ext cx="4263988" cy="6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300"/>
              </a:lnSpc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4000" dirty="0" err="1">
                <a:latin typeface="+mn-lt"/>
              </a:rPr>
              <a:t>一个有趣的例子</a:t>
            </a:r>
            <a:r>
              <a:rPr lang="zh-CN" altLang="en-US" sz="4000" dirty="0">
                <a:latin typeface="+mn-lt"/>
              </a:rPr>
              <a:t>：</a:t>
            </a:r>
            <a:endParaRPr sz="4000" dirty="0">
              <a:latin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302D50B-C914-8446-843F-4163C6E5A01D}"/>
              </a:ext>
            </a:extLst>
          </p:cNvPr>
          <p:cNvSpPr/>
          <p:nvPr/>
        </p:nvSpPr>
        <p:spPr>
          <a:xfrm>
            <a:off x="1864841" y="5837287"/>
            <a:ext cx="813898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b="1" dirty="0">
                <a:solidFill>
                  <a:srgbClr val="9B2393"/>
                </a:solidFill>
                <a:latin typeface="Menlo" panose="020B0609030804020204" pitchFamily="49" charset="0"/>
              </a:rPr>
              <a:t>@interface</a:t>
            </a:r>
            <a:r>
              <a:rPr lang="en" altLang="zh-CN" dirty="0">
                <a:solidFill>
                  <a:srgbClr val="9B2393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B4F79"/>
                </a:solidFill>
                <a:latin typeface="Menlo" panose="020B0609030804020204" pitchFamily="49" charset="0"/>
              </a:rPr>
              <a:t>David</a:t>
            </a:r>
            <a:r>
              <a:rPr lang="en" altLang="zh-CN" dirty="0">
                <a:solidFill>
                  <a:srgbClr val="9B2393"/>
                </a:solidFill>
                <a:latin typeface="Menlo" panose="020B0609030804020204" pitchFamily="49" charset="0"/>
              </a:rPr>
              <a:t> : </a:t>
            </a:r>
            <a:r>
              <a:rPr lang="en" altLang="zh-CN" dirty="0" err="1">
                <a:solidFill>
                  <a:srgbClr val="3900A0"/>
                </a:solidFill>
                <a:latin typeface="Menlo" panose="020B0609030804020204" pitchFamily="49" charset="0"/>
              </a:rPr>
              <a:t>NSObject</a:t>
            </a:r>
            <a:endParaRPr lang="en" altLang="zh-CN" dirty="0">
              <a:solidFill>
                <a:srgbClr val="9B2393"/>
              </a:solidFill>
              <a:latin typeface="Menlo" panose="020B0609030804020204" pitchFamily="49" charset="0"/>
            </a:endParaRPr>
          </a:p>
          <a:p>
            <a:pPr algn="l"/>
            <a:endParaRPr lang="en" altLang="zh-CN" dirty="0">
              <a:latin typeface="Menlo" panose="020B0609030804020204" pitchFamily="49" charset="0"/>
            </a:endParaRPr>
          </a:p>
          <a:p>
            <a:pPr algn="l"/>
            <a:r>
              <a:rPr lang="en" altLang="zh-CN" dirty="0">
                <a:latin typeface="Menlo" panose="020B0609030804020204" pitchFamily="49" charset="0"/>
              </a:rPr>
              <a:t>- (</a:t>
            </a:r>
            <a:r>
              <a:rPr lang="en" altLang="zh-CN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zh-CN" dirty="0">
                <a:latin typeface="Menlo" panose="020B0609030804020204" pitchFamily="49" charset="0"/>
              </a:rPr>
              <a:t>)</a:t>
            </a:r>
            <a:r>
              <a:rPr lang="en" altLang="zh-CN" dirty="0">
                <a:solidFill>
                  <a:srgbClr val="0F68A0"/>
                </a:solidFill>
                <a:latin typeface="Menlo" panose="020B0609030804020204" pitchFamily="49" charset="0"/>
              </a:rPr>
              <a:t>wave</a:t>
            </a:r>
            <a:r>
              <a:rPr lang="en" altLang="zh-CN" dirty="0">
                <a:latin typeface="Menlo" panose="020B0609030804020204" pitchFamily="49" charset="0"/>
              </a:rPr>
              <a:t>;</a:t>
            </a:r>
          </a:p>
          <a:p>
            <a:pPr algn="l"/>
            <a:endParaRPr lang="en" altLang="zh-CN" dirty="0">
              <a:latin typeface="Menlo" panose="020B0609030804020204" pitchFamily="49" charset="0"/>
            </a:endParaRPr>
          </a:p>
          <a:p>
            <a:pPr algn="l"/>
            <a:r>
              <a:rPr lang="en" altLang="zh-CN" dirty="0">
                <a:solidFill>
                  <a:srgbClr val="0F68A0"/>
                </a:solidFill>
                <a:latin typeface="Menlo" panose="020B0609030804020204" pitchFamily="49" charset="0"/>
              </a:rPr>
              <a:t>- (</a:t>
            </a:r>
            <a:r>
              <a:rPr lang="en" altLang="zh-CN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zh-CN" dirty="0">
                <a:solidFill>
                  <a:srgbClr val="0F68A0"/>
                </a:solidFill>
                <a:latin typeface="Menlo" panose="020B0609030804020204" pitchFamily="49" charset="0"/>
              </a:rPr>
              <a:t>)jumping;</a:t>
            </a:r>
            <a:br>
              <a:rPr lang="en" altLang="zh-CN" dirty="0">
                <a:latin typeface="Menlo" panose="020B0609030804020204" pitchFamily="49" charset="0"/>
              </a:rPr>
            </a:br>
            <a:endParaRPr lang="en" altLang="zh-CN" dirty="0">
              <a:latin typeface="Menlo" panose="020B0609030804020204" pitchFamily="49" charset="0"/>
            </a:endParaRPr>
          </a:p>
          <a:p>
            <a:pPr algn="l"/>
            <a:r>
              <a:rPr lang="en" altLang="zh-CN" b="1" dirty="0">
                <a:solidFill>
                  <a:srgbClr val="9B2393"/>
                </a:solidFill>
                <a:latin typeface="Menlo" panose="020B0609030804020204" pitchFamily="49" charset="0"/>
              </a:rPr>
              <a:t>@end</a:t>
            </a:r>
            <a:endParaRPr lang="en" altLang="zh-CN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A8761A-4EF0-284E-880E-9D16D97DF1B3}"/>
              </a:ext>
            </a:extLst>
          </p:cNvPr>
          <p:cNvSpPr/>
          <p:nvPr/>
        </p:nvSpPr>
        <p:spPr>
          <a:xfrm>
            <a:off x="9576141" y="4773544"/>
            <a:ext cx="761777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b="1" dirty="0">
                <a:solidFill>
                  <a:srgbClr val="9B2393"/>
                </a:solidFill>
                <a:latin typeface="Menlo" panose="020B0609030804020204" pitchFamily="49" charset="0"/>
              </a:rPr>
              <a:t>@implementation</a:t>
            </a:r>
            <a:r>
              <a:rPr lang="en" altLang="zh-CN" dirty="0">
                <a:solidFill>
                  <a:srgbClr val="9B2393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B4F79"/>
                </a:solidFill>
                <a:latin typeface="Menlo" panose="020B0609030804020204" pitchFamily="49" charset="0"/>
              </a:rPr>
              <a:t>David</a:t>
            </a:r>
            <a:endParaRPr lang="en" altLang="zh-CN" dirty="0">
              <a:solidFill>
                <a:srgbClr val="9B2393"/>
              </a:solidFill>
              <a:latin typeface="Menlo" panose="020B0609030804020204" pitchFamily="49" charset="0"/>
            </a:endParaRPr>
          </a:p>
          <a:p>
            <a:pPr algn="l"/>
            <a:endParaRPr lang="en" altLang="zh-CN" dirty="0">
              <a:latin typeface="Menlo" panose="020B0609030804020204" pitchFamily="49" charset="0"/>
            </a:endParaRPr>
          </a:p>
          <a:p>
            <a:pPr algn="l"/>
            <a:r>
              <a:rPr lang="en" altLang="zh-CN" dirty="0">
                <a:latin typeface="Menlo" panose="020B0609030804020204" pitchFamily="49" charset="0"/>
              </a:rPr>
              <a:t>- (</a:t>
            </a:r>
            <a:r>
              <a:rPr lang="en" altLang="zh-CN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zh-CN" dirty="0">
                <a:latin typeface="Menlo" panose="020B0609030804020204" pitchFamily="49" charset="0"/>
              </a:rPr>
              <a:t>)</a:t>
            </a:r>
            <a:r>
              <a:rPr lang="en" altLang="zh-CN" dirty="0">
                <a:solidFill>
                  <a:srgbClr val="0F68A0"/>
                </a:solidFill>
                <a:latin typeface="Menlo" panose="020B0609030804020204" pitchFamily="49" charset="0"/>
              </a:rPr>
              <a:t>wave</a:t>
            </a:r>
            <a:r>
              <a:rPr lang="en" altLang="zh-CN" dirty="0">
                <a:latin typeface="Menlo" panose="020B0609030804020204" pitchFamily="49" charset="0"/>
              </a:rPr>
              <a:t> {</a:t>
            </a:r>
          </a:p>
          <a:p>
            <a:pPr algn="l"/>
            <a:r>
              <a:rPr lang="en" altLang="zh-CN" dirty="0">
                <a:solidFill>
                  <a:srgbClr val="C41A16"/>
                </a:solidFill>
                <a:latin typeface="Menlo" panose="020B0609030804020204" pitchFamily="49" charset="0"/>
              </a:rPr>
              <a:t>    </a:t>
            </a:r>
            <a:r>
              <a:rPr lang="en" altLang="zh-CN" dirty="0" err="1">
                <a:solidFill>
                  <a:srgbClr val="6C36A9"/>
                </a:solidFill>
                <a:latin typeface="Menlo" panose="020B0609030804020204" pitchFamily="49" charset="0"/>
              </a:rPr>
              <a:t>printf</a:t>
            </a:r>
            <a:r>
              <a:rPr lang="en" altLang="zh-CN" dirty="0">
                <a:solidFill>
                  <a:srgbClr val="C41A16"/>
                </a:solidFill>
                <a:latin typeface="Menlo" panose="020B0609030804020204" pitchFamily="49" charset="0"/>
              </a:rPr>
              <a:t>("waving~~~\n");</a:t>
            </a:r>
          </a:p>
          <a:p>
            <a:pPr algn="l"/>
            <a:r>
              <a:rPr lang="en" altLang="zh-CN" dirty="0">
                <a:latin typeface="Menlo" panose="020B0609030804020204" pitchFamily="49" charset="0"/>
              </a:rPr>
              <a:t>}</a:t>
            </a:r>
          </a:p>
          <a:p>
            <a:pPr algn="l"/>
            <a:endParaRPr lang="en" altLang="zh-CN" dirty="0">
              <a:latin typeface="Menlo" panose="020B0609030804020204" pitchFamily="49" charset="0"/>
            </a:endParaRPr>
          </a:p>
          <a:p>
            <a:pPr algn="l"/>
            <a:r>
              <a:rPr lang="en" altLang="zh-CN" dirty="0">
                <a:solidFill>
                  <a:srgbClr val="0F68A0"/>
                </a:solidFill>
                <a:latin typeface="Menlo" panose="020B0609030804020204" pitchFamily="49" charset="0"/>
              </a:rPr>
              <a:t>- (</a:t>
            </a:r>
            <a:r>
              <a:rPr lang="en" altLang="zh-CN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zh-CN" dirty="0">
                <a:solidFill>
                  <a:srgbClr val="0F68A0"/>
                </a:solidFill>
                <a:latin typeface="Menlo" panose="020B0609030804020204" pitchFamily="49" charset="0"/>
              </a:rPr>
              <a:t>)jumping {</a:t>
            </a:r>
          </a:p>
          <a:p>
            <a:pPr algn="l"/>
            <a:r>
              <a:rPr lang="en" altLang="zh-CN" dirty="0">
                <a:solidFill>
                  <a:srgbClr val="C41A16"/>
                </a:solidFill>
                <a:latin typeface="Menlo" panose="020B0609030804020204" pitchFamily="49" charset="0"/>
              </a:rPr>
              <a:t>    </a:t>
            </a:r>
            <a:r>
              <a:rPr lang="en" altLang="zh-CN" dirty="0" err="1">
                <a:solidFill>
                  <a:srgbClr val="6C36A9"/>
                </a:solidFill>
                <a:latin typeface="Menlo" panose="020B0609030804020204" pitchFamily="49" charset="0"/>
              </a:rPr>
              <a:t>printf</a:t>
            </a:r>
            <a:r>
              <a:rPr lang="en" altLang="zh-CN" dirty="0">
                <a:solidFill>
                  <a:srgbClr val="C41A16"/>
                </a:solidFill>
                <a:latin typeface="Menlo" panose="020B0609030804020204" pitchFamily="49" charset="0"/>
              </a:rPr>
              <a:t>("jumping~~~\n");</a:t>
            </a:r>
          </a:p>
          <a:p>
            <a:pPr algn="l"/>
            <a:r>
              <a:rPr lang="en" altLang="zh-CN" dirty="0">
                <a:latin typeface="Menlo" panose="020B0609030804020204" pitchFamily="49" charset="0"/>
              </a:rPr>
              <a:t>}</a:t>
            </a:r>
            <a:br>
              <a:rPr lang="en" altLang="zh-CN" dirty="0">
                <a:latin typeface="Menlo" panose="020B0609030804020204" pitchFamily="49" charset="0"/>
              </a:rPr>
            </a:br>
            <a:endParaRPr lang="en" altLang="zh-CN" dirty="0">
              <a:latin typeface="Menlo" panose="020B0609030804020204" pitchFamily="49" charset="0"/>
            </a:endParaRPr>
          </a:p>
          <a:p>
            <a:pPr algn="l"/>
            <a:r>
              <a:rPr lang="en" altLang="zh-CN" b="1" dirty="0">
                <a:solidFill>
                  <a:srgbClr val="9B2393"/>
                </a:solidFill>
                <a:latin typeface="Menlo" panose="020B0609030804020204" pitchFamily="49" charset="0"/>
              </a:rPr>
              <a:t>@end</a:t>
            </a:r>
            <a:endParaRPr lang="en" altLang="zh-CN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AB7854-8B1A-A442-BB2F-753E437B0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5115" y="6656662"/>
            <a:ext cx="3383349" cy="14044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A88BA20-B874-D34A-9B8E-41099558B37A}"/>
              </a:ext>
            </a:extLst>
          </p:cNvPr>
          <p:cNvSpPr txBox="1"/>
          <p:nvPr/>
        </p:nvSpPr>
        <p:spPr>
          <a:xfrm>
            <a:off x="1358158" y="10985592"/>
            <a:ext cx="6950621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Q1:  </a:t>
            </a:r>
            <a:r>
              <a:rPr lang="zh-CN" altLang="en-US" dirty="0"/>
              <a:t>如何在不改变</a:t>
            </a:r>
            <a:r>
              <a:rPr lang="en-US" altLang="zh-CN" dirty="0"/>
              <a:t>David</a:t>
            </a:r>
            <a:r>
              <a:rPr lang="zh-CN" altLang="en-US" dirty="0"/>
              <a:t>的情况下，输出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D42FCA7-5D32-9C4D-AC3B-BF97E5E60F64}"/>
              </a:ext>
            </a:extLst>
          </p:cNvPr>
          <p:cNvSpPr txBox="1"/>
          <p:nvPr/>
        </p:nvSpPr>
        <p:spPr>
          <a:xfrm>
            <a:off x="1358158" y="12179879"/>
            <a:ext cx="1328568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Q2:  </a:t>
            </a:r>
            <a:r>
              <a:rPr lang="zh-CN" altLang="en-US" dirty="0"/>
              <a:t>并且后续给</a:t>
            </a:r>
            <a:r>
              <a:rPr lang="en-US" altLang="zh-CN" dirty="0"/>
              <a:t>David</a:t>
            </a:r>
            <a:r>
              <a:rPr lang="zh-CN" altLang="en-US" dirty="0"/>
              <a:t>添加</a:t>
            </a:r>
            <a:r>
              <a:rPr lang="en-US" altLang="zh-CN" dirty="0"/>
              <a:t>eating, flying</a:t>
            </a:r>
            <a:r>
              <a:rPr lang="zh-CN" altLang="en-US" dirty="0"/>
              <a:t>的时候，也都可以输出</a:t>
            </a:r>
            <a:r>
              <a:rPr lang="en-US" altLang="zh-CN" dirty="0"/>
              <a:t>David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XXXX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421BB08-7462-7942-8512-389CA2C84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3737" y="10775835"/>
            <a:ext cx="3779008" cy="77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2849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如何做RTC？"/>
          <p:cNvSpPr txBox="1"/>
          <p:nvPr/>
        </p:nvSpPr>
        <p:spPr>
          <a:xfrm>
            <a:off x="7236314" y="5962648"/>
            <a:ext cx="8132700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95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UIKit 快速入门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62346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什么是RTC？"/>
          <p:cNvSpPr txBox="1"/>
          <p:nvPr/>
        </p:nvSpPr>
        <p:spPr>
          <a:xfrm>
            <a:off x="802318" y="1328905"/>
            <a:ext cx="420471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1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什么是UIKit</a:t>
            </a:r>
          </a:p>
        </p:txBody>
      </p:sp>
      <p:sp>
        <p:nvSpPr>
          <p:cNvPr id="185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186" name="文本框 4"/>
          <p:cNvSpPr txBox="1"/>
          <p:nvPr/>
        </p:nvSpPr>
        <p:spPr>
          <a:xfrm>
            <a:off x="532402" y="5365468"/>
            <a:ext cx="11708470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4800">
                <a:latin typeface="FangSong"/>
                <a:ea typeface="FangSong"/>
                <a:cs typeface="FangSong"/>
                <a:sym typeface="FangSong"/>
              </a:defRPr>
            </a:pPr>
            <a:r>
              <a:rPr dirty="0" err="1">
                <a:latin typeface="+mn-lt"/>
              </a:rPr>
              <a:t>UIKit</a:t>
            </a:r>
            <a:r>
              <a:rPr dirty="0">
                <a:latin typeface="+mn-lt"/>
              </a:rPr>
              <a:t> </a:t>
            </a:r>
            <a:r>
              <a:rPr dirty="0" err="1">
                <a:latin typeface="+mn-lt"/>
              </a:rPr>
              <a:t>是Cocoa</a:t>
            </a:r>
            <a:r>
              <a:rPr dirty="0">
                <a:latin typeface="+mn-lt"/>
              </a:rPr>
              <a:t> </a:t>
            </a:r>
            <a:r>
              <a:rPr dirty="0" err="1">
                <a:latin typeface="+mn-lt"/>
              </a:rPr>
              <a:t>Touch框架中控件类库</a:t>
            </a:r>
            <a:r>
              <a:rPr dirty="0">
                <a:latin typeface="+mn-lt"/>
              </a:rPr>
              <a:t>，</a:t>
            </a:r>
          </a:p>
          <a:p>
            <a:pPr algn="l">
              <a:defRPr sz="4800">
                <a:latin typeface="FangSong"/>
                <a:ea typeface="FangSong"/>
                <a:cs typeface="FangSong"/>
                <a:sym typeface="FangSong"/>
              </a:defRPr>
            </a:pPr>
            <a:r>
              <a:rPr dirty="0" err="1">
                <a:latin typeface="+mn-lt"/>
              </a:rPr>
              <a:t>掌握UIKit，可以让我们绘制出精美的应用界面</a:t>
            </a:r>
            <a:r>
              <a:rPr dirty="0">
                <a:latin typeface="+mn-lt"/>
              </a:rPr>
              <a:t>。</a:t>
            </a:r>
          </a:p>
        </p:txBody>
      </p:sp>
      <p:pic>
        <p:nvPicPr>
          <p:cNvPr id="187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4784" y="1683798"/>
            <a:ext cx="7545645" cy="10017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62346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什么是RTC？"/>
          <p:cNvSpPr txBox="1"/>
          <p:nvPr/>
        </p:nvSpPr>
        <p:spPr>
          <a:xfrm>
            <a:off x="802319" y="1328905"/>
            <a:ext cx="594055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1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UIKit 常用的控件</a:t>
            </a:r>
          </a:p>
        </p:txBody>
      </p:sp>
      <p:sp>
        <p:nvSpPr>
          <p:cNvPr id="193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194" name="文本框 4"/>
          <p:cNvSpPr txBox="1"/>
          <p:nvPr/>
        </p:nvSpPr>
        <p:spPr>
          <a:xfrm>
            <a:off x="985613" y="4314817"/>
            <a:ext cx="12277510" cy="6750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514350" indent="-514350" algn="l">
              <a:buSzPct val="100000"/>
              <a:buAutoNum type="arabicPeriod"/>
              <a:defRPr sz="4800">
                <a:latin typeface="FangSong"/>
                <a:ea typeface="FangSong"/>
                <a:cs typeface="FangSong"/>
                <a:sym typeface="FangSong"/>
              </a:defRPr>
            </a:pPr>
            <a:r>
              <a:rPr dirty="0">
                <a:latin typeface="+mn-lt"/>
              </a:rPr>
              <a:t> </a:t>
            </a:r>
            <a:r>
              <a:rPr dirty="0" err="1">
                <a:latin typeface="+mn-lt"/>
              </a:rPr>
              <a:t>UIViewController：视图控制器</a:t>
            </a:r>
            <a:endParaRPr dirty="0">
              <a:latin typeface="+mn-lt"/>
            </a:endParaRPr>
          </a:p>
          <a:p>
            <a:pPr algn="l">
              <a:defRPr sz="4800">
                <a:latin typeface="FangSong"/>
                <a:ea typeface="FangSong"/>
                <a:cs typeface="FangSong"/>
                <a:sym typeface="FangSong"/>
              </a:defRPr>
            </a:pPr>
            <a:endParaRPr dirty="0">
              <a:latin typeface="+mn-lt"/>
            </a:endParaRPr>
          </a:p>
          <a:p>
            <a:pPr algn="l">
              <a:defRPr sz="4800">
                <a:latin typeface="FangSong"/>
                <a:ea typeface="FangSong"/>
                <a:cs typeface="FangSong"/>
                <a:sym typeface="FangSong"/>
              </a:defRPr>
            </a:pPr>
            <a:r>
              <a:rPr dirty="0">
                <a:latin typeface="+mn-lt"/>
              </a:rPr>
              <a:t>3. </a:t>
            </a:r>
            <a:r>
              <a:rPr dirty="0" err="1">
                <a:latin typeface="+mn-lt"/>
              </a:rPr>
              <a:t>UIView：视图控件</a:t>
            </a:r>
            <a:endParaRPr dirty="0">
              <a:latin typeface="+mn-lt"/>
            </a:endParaRPr>
          </a:p>
          <a:p>
            <a:pPr algn="l">
              <a:defRPr sz="4800">
                <a:latin typeface="FangSong"/>
                <a:ea typeface="FangSong"/>
                <a:cs typeface="FangSong"/>
                <a:sym typeface="FangSong"/>
              </a:defRPr>
            </a:pPr>
            <a:endParaRPr dirty="0">
              <a:latin typeface="+mn-lt"/>
            </a:endParaRPr>
          </a:p>
          <a:p>
            <a:pPr algn="l">
              <a:defRPr sz="4800">
                <a:latin typeface="FangSong"/>
                <a:ea typeface="FangSong"/>
                <a:cs typeface="FangSong"/>
                <a:sym typeface="FangSong"/>
              </a:defRPr>
            </a:pPr>
            <a:r>
              <a:rPr dirty="0">
                <a:latin typeface="+mn-lt"/>
              </a:rPr>
              <a:t>3. </a:t>
            </a:r>
            <a:r>
              <a:rPr dirty="0" err="1">
                <a:latin typeface="+mn-lt"/>
              </a:rPr>
              <a:t>UIButton：按钮控件</a:t>
            </a:r>
            <a:endParaRPr dirty="0">
              <a:latin typeface="+mn-lt"/>
            </a:endParaRPr>
          </a:p>
          <a:p>
            <a:pPr algn="l">
              <a:defRPr sz="4800">
                <a:latin typeface="FangSong"/>
                <a:ea typeface="FangSong"/>
                <a:cs typeface="FangSong"/>
                <a:sym typeface="FangSong"/>
              </a:defRPr>
            </a:pPr>
            <a:endParaRPr dirty="0">
              <a:latin typeface="+mn-lt"/>
            </a:endParaRPr>
          </a:p>
          <a:p>
            <a:pPr algn="l">
              <a:defRPr sz="4800">
                <a:latin typeface="FangSong"/>
                <a:ea typeface="FangSong"/>
                <a:cs typeface="FangSong"/>
                <a:sym typeface="FangSong"/>
              </a:defRPr>
            </a:pPr>
            <a:r>
              <a:rPr dirty="0">
                <a:latin typeface="+mn-lt"/>
              </a:rPr>
              <a:t>4. </a:t>
            </a:r>
            <a:r>
              <a:rPr dirty="0" err="1">
                <a:latin typeface="+mn-lt"/>
              </a:rPr>
              <a:t>UILabel：文本控件</a:t>
            </a:r>
            <a:endParaRPr dirty="0">
              <a:latin typeface="+mn-lt"/>
            </a:endParaRPr>
          </a:p>
          <a:p>
            <a:pPr algn="l">
              <a:defRPr sz="4800">
                <a:latin typeface="FangSong"/>
                <a:ea typeface="FangSong"/>
                <a:cs typeface="FangSong"/>
                <a:sym typeface="FangSong"/>
              </a:defRPr>
            </a:pPr>
            <a:endParaRPr dirty="0">
              <a:latin typeface="+mn-lt"/>
            </a:endParaRPr>
          </a:p>
          <a:p>
            <a:pPr algn="l">
              <a:defRPr sz="4800">
                <a:latin typeface="FangSong"/>
                <a:ea typeface="FangSong"/>
                <a:cs typeface="FangSong"/>
                <a:sym typeface="FangSong"/>
              </a:defRPr>
            </a:pPr>
            <a:r>
              <a:rPr dirty="0">
                <a:latin typeface="+mn-lt"/>
              </a:rPr>
              <a:t>5. </a:t>
            </a:r>
            <a:r>
              <a:rPr dirty="0" err="1">
                <a:latin typeface="+mn-lt"/>
              </a:rPr>
              <a:t>UITextField</a:t>
            </a:r>
            <a:r>
              <a:rPr dirty="0">
                <a:latin typeface="+mn-lt"/>
              </a:rPr>
              <a:t>: </a:t>
            </a:r>
            <a:r>
              <a:rPr dirty="0" err="1">
                <a:latin typeface="+mn-lt"/>
              </a:rPr>
              <a:t>文本输入控件</a:t>
            </a:r>
            <a:endParaRPr dirty="0">
              <a:latin typeface="+mn-lt"/>
            </a:endParaRPr>
          </a:p>
        </p:txBody>
      </p:sp>
      <p:sp>
        <p:nvSpPr>
          <p:cNvPr id="195" name="在接下来的学习中，我们只需要了解以下控件"/>
          <p:cNvSpPr txBox="1"/>
          <p:nvPr/>
        </p:nvSpPr>
        <p:spPr>
          <a:xfrm>
            <a:off x="1154791" y="2908695"/>
            <a:ext cx="7734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rPr dirty="0" err="1"/>
              <a:t>在接下来的学习中，我们只需要了解以下控件</a:t>
            </a: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什么是RTC？"/>
          <p:cNvSpPr txBox="1"/>
          <p:nvPr/>
        </p:nvSpPr>
        <p:spPr>
          <a:xfrm>
            <a:off x="802318" y="1328905"/>
            <a:ext cx="6210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1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回到第一个项目中</a:t>
            </a:r>
          </a:p>
        </p:txBody>
      </p:sp>
      <p:sp>
        <p:nvSpPr>
          <p:cNvPr id="201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202" name="输入自己的名字，显示Hello [Your Name]"/>
          <p:cNvSpPr txBox="1"/>
          <p:nvPr/>
        </p:nvSpPr>
        <p:spPr>
          <a:xfrm>
            <a:off x="777617" y="2617559"/>
            <a:ext cx="707898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t>输入自己的名字，显示Hello [Your Name]</a:t>
            </a:r>
          </a:p>
        </p:txBody>
      </p:sp>
      <p:sp>
        <p:nvSpPr>
          <p:cNvPr id="203" name="UITextField *textField = [[UITextField alloc] init];…"/>
          <p:cNvSpPr txBox="1"/>
          <p:nvPr/>
        </p:nvSpPr>
        <p:spPr>
          <a:xfrm>
            <a:off x="468447" y="6233331"/>
            <a:ext cx="8054096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76554">
              <a:tabLst>
                <a:tab pos="368300" algn="l"/>
              </a:tabLst>
              <a:defRPr sz="2000">
                <a:solidFill>
                  <a:srgbClr val="000000">
                    <a:alpha val="85000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4B21B0"/>
                </a:solidFill>
              </a:rPr>
              <a:t>UITextField</a:t>
            </a:r>
            <a:r>
              <a:t> *textField = [[</a:t>
            </a:r>
            <a:r>
              <a:rPr>
                <a:solidFill>
                  <a:srgbClr val="4B21B0"/>
                </a:solidFill>
              </a:rPr>
              <a:t>UITextField</a:t>
            </a:r>
            <a:r>
              <a:t> </a:t>
            </a:r>
            <a:r>
              <a:rPr>
                <a:solidFill>
                  <a:srgbClr val="804FB8"/>
                </a:solidFill>
              </a:rPr>
              <a:t>alloc</a:t>
            </a:r>
            <a:r>
              <a:t>] </a:t>
            </a:r>
            <a:r>
              <a:rPr>
                <a:solidFill>
                  <a:srgbClr val="804FB8"/>
                </a:solidFill>
              </a:rPr>
              <a:t>init</a:t>
            </a:r>
            <a:r>
              <a:t>];</a:t>
            </a:r>
          </a:p>
          <a:p>
            <a:pPr algn="l" defTabSz="376554">
              <a:tabLst>
                <a:tab pos="368300" algn="l"/>
              </a:tabLst>
              <a:defRPr sz="2000">
                <a:solidFill>
                  <a:srgbClr val="000000">
                    <a:alpha val="85000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textField.</a:t>
            </a:r>
            <a:r>
              <a:rPr>
                <a:solidFill>
                  <a:srgbClr val="804FB8"/>
                </a:solidFill>
              </a:rPr>
              <a:t>frame</a:t>
            </a:r>
            <a:r>
              <a:t> = </a:t>
            </a:r>
            <a:r>
              <a:rPr>
                <a:solidFill>
                  <a:srgbClr val="804FB8"/>
                </a:solidFill>
              </a:rPr>
              <a:t>CGRectMake</a:t>
            </a:r>
            <a:r>
              <a:t>(</a:t>
            </a:r>
            <a:r>
              <a:rPr>
                <a:solidFill>
                  <a:srgbClr val="272AD8"/>
                </a:solidFill>
              </a:rPr>
              <a:t>30</a:t>
            </a:r>
            <a:r>
              <a:t>, </a:t>
            </a:r>
            <a:r>
              <a:rPr>
                <a:solidFill>
                  <a:srgbClr val="272AD8"/>
                </a:solidFill>
              </a:rPr>
              <a:t>50</a:t>
            </a:r>
            <a:r>
              <a:t>, </a:t>
            </a:r>
            <a:r>
              <a:rPr>
                <a:solidFill>
                  <a:srgbClr val="272AD8"/>
                </a:solidFill>
              </a:rPr>
              <a:t>200</a:t>
            </a:r>
            <a:r>
              <a:t>, </a:t>
            </a:r>
            <a:r>
              <a:rPr>
                <a:solidFill>
                  <a:srgbClr val="272AD8"/>
                </a:solidFill>
              </a:rPr>
              <a:t>50</a:t>
            </a:r>
            <a:r>
              <a:t>);</a:t>
            </a:r>
          </a:p>
          <a:p>
            <a:pPr algn="l" defTabSz="376554">
              <a:tabLst>
                <a:tab pos="368300" algn="l"/>
              </a:tabLst>
              <a:defRPr sz="2000">
                <a:solidFill>
                  <a:srgbClr val="D12F1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>
                    <a:alpha val="85000"/>
                  </a:srgbClr>
                </a:solidFill>
              </a:rPr>
              <a:t>textField.</a:t>
            </a:r>
            <a:r>
              <a:rPr>
                <a:solidFill>
                  <a:srgbClr val="804FB8"/>
                </a:solidFill>
              </a:rPr>
              <a:t>placeholder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 = </a:t>
            </a:r>
            <a:r>
              <a:t>@"Input your name here"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;</a:t>
            </a:r>
          </a:p>
          <a:p>
            <a:pPr algn="l" defTabSz="376554">
              <a:tabLst>
                <a:tab pos="368300" algn="l"/>
              </a:tabLst>
              <a:defRPr sz="2000">
                <a:solidFill>
                  <a:srgbClr val="000000">
                    <a:alpha val="85000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[</a:t>
            </a:r>
            <a:r>
              <a:rPr b="1">
                <a:solidFill>
                  <a:srgbClr val="AD3DA4"/>
                </a:solidFill>
              </a:rPr>
              <a:t>self</a:t>
            </a:r>
            <a:r>
              <a:t>.</a:t>
            </a:r>
            <a:r>
              <a:rPr>
                <a:solidFill>
                  <a:srgbClr val="804FB8"/>
                </a:solidFill>
              </a:rPr>
              <a:t>view</a:t>
            </a:r>
            <a:r>
              <a:t> </a:t>
            </a:r>
            <a:r>
              <a:rPr>
                <a:solidFill>
                  <a:srgbClr val="804FB8"/>
                </a:solidFill>
              </a:rPr>
              <a:t>addSubview</a:t>
            </a:r>
            <a:r>
              <a:t>:textField];</a:t>
            </a:r>
          </a:p>
        </p:txBody>
      </p:sp>
      <p:sp>
        <p:nvSpPr>
          <p:cNvPr id="204" name="UIButton *button = [UIButton buttonWithType:UIButtonTypeCustom];…"/>
          <p:cNvSpPr txBox="1"/>
          <p:nvPr/>
        </p:nvSpPr>
        <p:spPr>
          <a:xfrm>
            <a:off x="581598" y="10438327"/>
            <a:ext cx="15786437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76554">
              <a:tabLst>
                <a:tab pos="368300" algn="l"/>
              </a:tabLst>
              <a:defRPr sz="2000">
                <a:solidFill>
                  <a:srgbClr val="804FB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4B21B0"/>
                </a:solidFill>
              </a:rPr>
              <a:t>UIButton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 *button = [</a:t>
            </a:r>
            <a:r>
              <a:rPr>
                <a:solidFill>
                  <a:srgbClr val="4B21B0"/>
                </a:solidFill>
              </a:rPr>
              <a:t>UIButton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 </a:t>
            </a:r>
            <a:r>
              <a:t>buttonWithType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:</a:t>
            </a:r>
            <a:r>
              <a:t>UIButtonTypeCustom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];</a:t>
            </a:r>
          </a:p>
          <a:p>
            <a:pPr algn="l" defTabSz="376554">
              <a:tabLst>
                <a:tab pos="368300" algn="l"/>
              </a:tabLst>
              <a:defRPr sz="2000">
                <a:solidFill>
                  <a:srgbClr val="000000">
                    <a:alpha val="85000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button.</a:t>
            </a:r>
            <a:r>
              <a:rPr>
                <a:solidFill>
                  <a:srgbClr val="804FB8"/>
                </a:solidFill>
              </a:rPr>
              <a:t>frame</a:t>
            </a:r>
            <a:r>
              <a:t> = </a:t>
            </a:r>
            <a:r>
              <a:rPr>
                <a:solidFill>
                  <a:srgbClr val="804FB8"/>
                </a:solidFill>
              </a:rPr>
              <a:t>CGRectMake</a:t>
            </a:r>
            <a:r>
              <a:t>(</a:t>
            </a:r>
            <a:r>
              <a:rPr>
                <a:solidFill>
                  <a:srgbClr val="272AD8"/>
                </a:solidFill>
              </a:rPr>
              <a:t>240</a:t>
            </a:r>
            <a:r>
              <a:t>, </a:t>
            </a:r>
            <a:r>
              <a:rPr>
                <a:solidFill>
                  <a:srgbClr val="272AD8"/>
                </a:solidFill>
              </a:rPr>
              <a:t>50</a:t>
            </a:r>
            <a:r>
              <a:t>, </a:t>
            </a:r>
            <a:r>
              <a:rPr>
                <a:solidFill>
                  <a:srgbClr val="272AD8"/>
                </a:solidFill>
              </a:rPr>
              <a:t>100</a:t>
            </a:r>
            <a:r>
              <a:t>, </a:t>
            </a:r>
            <a:r>
              <a:rPr>
                <a:solidFill>
                  <a:srgbClr val="272AD8"/>
                </a:solidFill>
              </a:rPr>
              <a:t>50</a:t>
            </a:r>
            <a:r>
              <a:t>);</a:t>
            </a:r>
          </a:p>
          <a:p>
            <a:pPr algn="l" defTabSz="376554">
              <a:tabLst>
                <a:tab pos="368300" algn="l"/>
              </a:tabLst>
              <a:defRPr sz="2000">
                <a:solidFill>
                  <a:srgbClr val="804FB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>
                    <a:alpha val="85000"/>
                  </a:srgbClr>
                </a:solidFill>
              </a:rPr>
              <a:t>[button </a:t>
            </a:r>
            <a:r>
              <a:t>setTitle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:</a:t>
            </a:r>
            <a:r>
              <a:rPr>
                <a:solidFill>
                  <a:srgbClr val="D12F1B"/>
                </a:solidFill>
              </a:rPr>
              <a:t>@"click me"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 </a:t>
            </a:r>
            <a:r>
              <a:t>forState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:</a:t>
            </a:r>
            <a:r>
              <a:t>UIControlStateNormal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];</a:t>
            </a:r>
          </a:p>
          <a:p>
            <a:pPr algn="l" defTabSz="376554">
              <a:tabLst>
                <a:tab pos="368300" algn="l"/>
              </a:tabLst>
              <a:defRPr sz="2000">
                <a:solidFill>
                  <a:srgbClr val="804FB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>
                    <a:alpha val="85000"/>
                  </a:srgbClr>
                </a:solidFill>
              </a:rPr>
              <a:t>[button </a:t>
            </a:r>
            <a:r>
              <a:t>setTitleColor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:[</a:t>
            </a:r>
            <a:r>
              <a:rPr>
                <a:solidFill>
                  <a:srgbClr val="4B21B0"/>
                </a:solidFill>
              </a:rPr>
              <a:t>UIColor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 </a:t>
            </a:r>
            <a:r>
              <a:t>blackColor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] </a:t>
            </a:r>
            <a:r>
              <a:t>forState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:</a:t>
            </a:r>
            <a:r>
              <a:t>UIControlStateNormal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];</a:t>
            </a:r>
          </a:p>
          <a:p>
            <a:pPr algn="l" defTabSz="376554">
              <a:tabLst>
                <a:tab pos="368300" algn="l"/>
              </a:tabLst>
              <a:defRPr sz="2000">
                <a:solidFill>
                  <a:srgbClr val="804FB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>
                    <a:alpha val="85000"/>
                  </a:srgbClr>
                </a:solidFill>
              </a:rPr>
              <a:t>[button </a:t>
            </a:r>
            <a:r>
              <a:t>addTarget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:</a:t>
            </a:r>
            <a:r>
              <a:rPr b="1">
                <a:solidFill>
                  <a:srgbClr val="AD3DA4"/>
                </a:solidFill>
              </a:rPr>
              <a:t>self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 </a:t>
            </a:r>
            <a:r>
              <a:t>action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:</a:t>
            </a:r>
            <a:r>
              <a:rPr b="1">
                <a:solidFill>
                  <a:srgbClr val="AD3DA4"/>
                </a:solidFill>
              </a:rPr>
              <a:t>@selector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(buttonTapped:) </a:t>
            </a:r>
            <a:r>
              <a:t>forControlEvents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:</a:t>
            </a:r>
            <a:r>
              <a:t>UIControlEventTouchUpInside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];</a:t>
            </a:r>
          </a:p>
          <a:p>
            <a:pPr algn="l" defTabSz="376554">
              <a:tabLst>
                <a:tab pos="368300" algn="l"/>
              </a:tabLst>
              <a:defRPr sz="2000">
                <a:solidFill>
                  <a:srgbClr val="804FB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>
                    <a:alpha val="85000"/>
                  </a:srgbClr>
                </a:solidFill>
              </a:rPr>
              <a:t>[</a:t>
            </a:r>
            <a:r>
              <a:rPr b="1">
                <a:solidFill>
                  <a:srgbClr val="AD3DA4"/>
                </a:solidFill>
              </a:rPr>
              <a:t>self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.</a:t>
            </a:r>
            <a:r>
              <a:t>view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 </a:t>
            </a:r>
            <a:r>
              <a:t>addSubview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:button];</a:t>
            </a:r>
          </a:p>
        </p:txBody>
      </p:sp>
      <p:sp>
        <p:nvSpPr>
          <p:cNvPr id="205" name="step 1: 添加一个输入框控件"/>
          <p:cNvSpPr txBox="1"/>
          <p:nvPr/>
        </p:nvSpPr>
        <p:spPr>
          <a:xfrm>
            <a:off x="532457" y="5434407"/>
            <a:ext cx="484213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t>step 1: 添加一个输入框控件</a:t>
            </a:r>
          </a:p>
        </p:txBody>
      </p:sp>
      <p:sp>
        <p:nvSpPr>
          <p:cNvPr id="206" name="step 2: 添加一个按钮控件"/>
          <p:cNvSpPr txBox="1"/>
          <p:nvPr/>
        </p:nvSpPr>
        <p:spPr>
          <a:xfrm>
            <a:off x="626749" y="9735980"/>
            <a:ext cx="446113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t>step 2: 添加一个按钮控件</a:t>
            </a:r>
          </a:p>
        </p:txBody>
      </p:sp>
      <p:pic>
        <p:nvPicPr>
          <p:cNvPr id="207" name="图像" descr="图像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3581" y="2473424"/>
            <a:ext cx="11722592" cy="6226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什么是RTC？"/>
          <p:cNvSpPr txBox="1"/>
          <p:nvPr/>
        </p:nvSpPr>
        <p:spPr>
          <a:xfrm>
            <a:off x="802318" y="1328905"/>
            <a:ext cx="6210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1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回到第一个项目中</a:t>
            </a:r>
          </a:p>
        </p:txBody>
      </p:sp>
      <p:sp>
        <p:nvSpPr>
          <p:cNvPr id="213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214" name="图像" descr="图像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8487" y="2617559"/>
            <a:ext cx="11729886" cy="6277112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输入自己的名字，显示Hello [Your Name]"/>
          <p:cNvSpPr txBox="1"/>
          <p:nvPr/>
        </p:nvSpPr>
        <p:spPr>
          <a:xfrm>
            <a:off x="777617" y="2617559"/>
            <a:ext cx="707898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t>输入自己的名字，显示Hello [Your Name]</a:t>
            </a:r>
          </a:p>
        </p:txBody>
      </p:sp>
      <p:sp>
        <p:nvSpPr>
          <p:cNvPr id="216" name="- (void)buttonTapped:(id)sender {…"/>
          <p:cNvSpPr txBox="1"/>
          <p:nvPr/>
        </p:nvSpPr>
        <p:spPr>
          <a:xfrm>
            <a:off x="447882" y="9399946"/>
            <a:ext cx="11583369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76554">
              <a:tabLst>
                <a:tab pos="368300" algn="l"/>
              </a:tabLst>
              <a:defRPr sz="2000">
                <a:solidFill>
                  <a:srgbClr val="057CB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>
                    <a:alpha val="85000"/>
                  </a:srgbClr>
                </a:solidFill>
              </a:rPr>
              <a:t>- (</a:t>
            </a:r>
            <a:r>
              <a:rPr b="1">
                <a:solidFill>
                  <a:srgbClr val="AD3DA4"/>
                </a:solidFill>
              </a:rPr>
              <a:t>void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)</a:t>
            </a:r>
            <a:r>
              <a:t>buttonTapped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:(</a:t>
            </a:r>
            <a:r>
              <a:rPr b="1">
                <a:solidFill>
                  <a:srgbClr val="AD3DA4"/>
                </a:solidFill>
              </a:rPr>
              <a:t>id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)sender {</a:t>
            </a:r>
          </a:p>
          <a:p>
            <a:pPr algn="l" defTabSz="376554">
              <a:tabLst>
                <a:tab pos="368300" algn="l"/>
              </a:tabLst>
              <a:defRPr sz="2000">
                <a:solidFill>
                  <a:srgbClr val="804FB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>
                    <a:alpha val="85000"/>
                  </a:srgbClr>
                </a:solidFill>
              </a:rPr>
              <a:t>    </a:t>
            </a:r>
            <a:r>
              <a:rPr>
                <a:solidFill>
                  <a:srgbClr val="3E8087"/>
                </a:solidFill>
              </a:rPr>
              <a:t>_label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.</a:t>
            </a:r>
            <a:r>
              <a:t>text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 = [</a:t>
            </a:r>
            <a:r>
              <a:rPr>
                <a:solidFill>
                  <a:srgbClr val="4B21B0"/>
                </a:solidFill>
              </a:rPr>
              <a:t>NSString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 </a:t>
            </a:r>
            <a:r>
              <a:t>stringWithFormat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:</a:t>
            </a:r>
            <a:r>
              <a:rPr>
                <a:solidFill>
                  <a:srgbClr val="D12F1B"/>
                </a:solidFill>
              </a:rPr>
              <a:t>@"Hello %@"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, </a:t>
            </a:r>
            <a:r>
              <a:rPr>
                <a:solidFill>
                  <a:srgbClr val="3E8087"/>
                </a:solidFill>
              </a:rPr>
              <a:t>_textField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.</a:t>
            </a:r>
            <a:r>
              <a:t>text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];</a:t>
            </a:r>
          </a:p>
          <a:p>
            <a:pPr algn="l" defTabSz="376554">
              <a:tabLst>
                <a:tab pos="368300" algn="l"/>
              </a:tabLst>
              <a:defRPr sz="2000">
                <a:solidFill>
                  <a:srgbClr val="804FB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>
                    <a:alpha val="85000"/>
                  </a:srgbClr>
                </a:solidFill>
              </a:rPr>
              <a:t>    [</a:t>
            </a:r>
            <a:r>
              <a:rPr>
                <a:solidFill>
                  <a:srgbClr val="3E8087"/>
                </a:solidFill>
              </a:rPr>
              <a:t>_label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 </a:t>
            </a:r>
            <a:r>
              <a:t>sizeToFit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];</a:t>
            </a:r>
          </a:p>
          <a:p>
            <a:pPr algn="l" defTabSz="376554">
              <a:tabLst>
                <a:tab pos="368300" algn="l"/>
              </a:tabLst>
              <a:defRPr sz="2000">
                <a:solidFill>
                  <a:srgbClr val="3E80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>
                    <a:alpha val="85000"/>
                  </a:srgbClr>
                </a:solidFill>
              </a:rPr>
              <a:t>    </a:t>
            </a:r>
            <a:r>
              <a:t>_label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.</a:t>
            </a:r>
            <a:r>
              <a:rPr>
                <a:solidFill>
                  <a:srgbClr val="804FB8"/>
                </a:solidFill>
              </a:rPr>
              <a:t>center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 = </a:t>
            </a:r>
            <a:r>
              <a:rPr b="1">
                <a:solidFill>
                  <a:srgbClr val="AD3DA4"/>
                </a:solidFill>
              </a:rPr>
              <a:t>self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.</a:t>
            </a:r>
            <a:r>
              <a:rPr>
                <a:solidFill>
                  <a:srgbClr val="804FB8"/>
                </a:solidFill>
              </a:rPr>
              <a:t>view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.</a:t>
            </a:r>
            <a:r>
              <a:rPr>
                <a:solidFill>
                  <a:srgbClr val="804FB8"/>
                </a:solidFill>
              </a:rPr>
              <a:t>center</a:t>
            </a:r>
            <a:r>
              <a:rPr>
                <a:solidFill>
                  <a:srgbClr val="000000">
                    <a:alpha val="85000"/>
                  </a:srgbClr>
                </a:solidFill>
              </a:rPr>
              <a:t>;</a:t>
            </a:r>
          </a:p>
          <a:p>
            <a:pPr algn="l" defTabSz="376554">
              <a:tabLst>
                <a:tab pos="368300" algn="l"/>
              </a:tabLst>
              <a:defRPr sz="2000">
                <a:solidFill>
                  <a:srgbClr val="000000">
                    <a:alpha val="85000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217" name="step 3: 添加一个按钮控件的响应方法"/>
          <p:cNvSpPr txBox="1"/>
          <p:nvPr/>
        </p:nvSpPr>
        <p:spPr>
          <a:xfrm>
            <a:off x="457023" y="8599461"/>
            <a:ext cx="636613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t>step 3: 添加一个按钮控件的响应方法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如何做RTC？"/>
          <p:cNvSpPr txBox="1"/>
          <p:nvPr/>
        </p:nvSpPr>
        <p:spPr>
          <a:xfrm>
            <a:off x="7236314" y="5962648"/>
            <a:ext cx="4895661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95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iOS 实战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4" y="0"/>
            <a:ext cx="24362347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什么是RTC？"/>
          <p:cNvSpPr txBox="1"/>
          <p:nvPr/>
        </p:nvSpPr>
        <p:spPr>
          <a:xfrm>
            <a:off x="802319" y="1328905"/>
            <a:ext cx="3162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1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项目实战</a:t>
            </a:r>
          </a:p>
        </p:txBody>
      </p:sp>
      <p:sp>
        <p:nvSpPr>
          <p:cNvPr id="226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227" name="文本框 4"/>
          <p:cNvSpPr txBox="1"/>
          <p:nvPr/>
        </p:nvSpPr>
        <p:spPr>
          <a:xfrm>
            <a:off x="580607" y="4655837"/>
            <a:ext cx="8615645" cy="4042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FangSong"/>
                <a:ea typeface="FangSong"/>
                <a:cs typeface="FangSong"/>
                <a:sym typeface="FangSong"/>
              </a:defRPr>
            </a:pPr>
            <a:r>
              <a:rPr dirty="0" err="1">
                <a:latin typeface="+mn-lt"/>
              </a:rPr>
              <a:t>实现两个页面</a:t>
            </a:r>
            <a:r>
              <a:rPr dirty="0">
                <a:latin typeface="+mn-lt"/>
              </a:rPr>
              <a:t>(</a:t>
            </a:r>
            <a:r>
              <a:rPr dirty="0" err="1">
                <a:latin typeface="+mn-lt"/>
              </a:rPr>
              <a:t>ViewController</a:t>
            </a:r>
            <a:r>
              <a:rPr dirty="0">
                <a:latin typeface="+mn-lt"/>
              </a:rPr>
              <a:t>).</a:t>
            </a:r>
            <a:endParaRPr b="1" dirty="0">
              <a:latin typeface="+mn-lt"/>
              <a:ea typeface="+mj-ea"/>
              <a:cs typeface="+mj-cs"/>
              <a:sym typeface="Helvetica Neue"/>
            </a:endParaRPr>
          </a:p>
          <a:p>
            <a:pPr algn="l">
              <a:defRPr sz="4800">
                <a:latin typeface="FangSong"/>
                <a:ea typeface="FangSong"/>
                <a:cs typeface="FangSong"/>
                <a:sym typeface="FangSong"/>
              </a:defRPr>
            </a:pPr>
            <a:endParaRPr b="1" dirty="0">
              <a:latin typeface="+mn-lt"/>
              <a:ea typeface="+mj-ea"/>
              <a:cs typeface="+mj-cs"/>
              <a:sym typeface="Helvetica Neue"/>
            </a:endParaRPr>
          </a:p>
          <a:p>
            <a:pPr algn="l">
              <a:defRPr sz="3200">
                <a:latin typeface="FangSong"/>
                <a:ea typeface="FangSong"/>
                <a:cs typeface="FangSong"/>
                <a:sym typeface="FangSong"/>
              </a:defRPr>
            </a:pPr>
            <a:r>
              <a:rPr dirty="0" err="1">
                <a:latin typeface="+mn-lt"/>
              </a:rPr>
              <a:t>ViewController</a:t>
            </a:r>
            <a:r>
              <a:rPr dirty="0">
                <a:latin typeface="+mn-lt"/>
              </a:rPr>
              <a:t> 1： “房间名”</a:t>
            </a:r>
            <a:r>
              <a:rPr dirty="0" err="1">
                <a:latin typeface="+mn-lt"/>
              </a:rPr>
              <a:t>输入框</a:t>
            </a:r>
            <a:r>
              <a:rPr dirty="0">
                <a:latin typeface="+mn-lt"/>
              </a:rPr>
              <a:t>，“用户名”</a:t>
            </a:r>
            <a:r>
              <a:rPr dirty="0" err="1">
                <a:latin typeface="+mn-lt"/>
              </a:rPr>
              <a:t>输入框</a:t>
            </a:r>
            <a:r>
              <a:rPr dirty="0">
                <a:latin typeface="+mn-lt"/>
              </a:rPr>
              <a:t>，“</a:t>
            </a:r>
            <a:r>
              <a:rPr dirty="0" err="1">
                <a:latin typeface="+mn-lt"/>
              </a:rPr>
              <a:t>进入房间”按钮</a:t>
            </a:r>
            <a:endParaRPr dirty="0">
              <a:latin typeface="+mn-lt"/>
            </a:endParaRPr>
          </a:p>
          <a:p>
            <a:pPr algn="l">
              <a:defRPr sz="3200">
                <a:latin typeface="FangSong"/>
                <a:ea typeface="FangSong"/>
                <a:cs typeface="FangSong"/>
                <a:sym typeface="FangSong"/>
              </a:defRPr>
            </a:pPr>
            <a:endParaRPr dirty="0">
              <a:latin typeface="+mn-lt"/>
            </a:endParaRPr>
          </a:p>
          <a:p>
            <a:pPr algn="l">
              <a:defRPr sz="3200">
                <a:latin typeface="FangSong"/>
                <a:ea typeface="FangSong"/>
                <a:cs typeface="FangSong"/>
                <a:sym typeface="FangSong"/>
              </a:defRPr>
            </a:pPr>
            <a:r>
              <a:rPr dirty="0" err="1">
                <a:latin typeface="+mn-lt"/>
              </a:rPr>
              <a:t>ViewController</a:t>
            </a:r>
            <a:r>
              <a:rPr dirty="0">
                <a:latin typeface="+mn-lt"/>
              </a:rPr>
              <a:t> 2: “消息记录”</a:t>
            </a:r>
            <a:r>
              <a:rPr dirty="0" err="1">
                <a:latin typeface="+mn-lt"/>
              </a:rPr>
              <a:t>列表</a:t>
            </a:r>
            <a:r>
              <a:rPr dirty="0">
                <a:latin typeface="+mn-lt"/>
              </a:rPr>
              <a:t>，“消息”</a:t>
            </a:r>
            <a:r>
              <a:rPr dirty="0" err="1">
                <a:latin typeface="+mn-lt"/>
              </a:rPr>
              <a:t>输入框</a:t>
            </a:r>
            <a:r>
              <a:rPr dirty="0">
                <a:latin typeface="+mn-lt"/>
              </a:rPr>
              <a:t>，“</a:t>
            </a:r>
            <a:r>
              <a:rPr dirty="0" err="1">
                <a:latin typeface="+mn-lt"/>
              </a:rPr>
              <a:t>发送按钮</a:t>
            </a:r>
            <a:r>
              <a:rPr dirty="0">
                <a:latin typeface="+mn-lt"/>
              </a:rPr>
              <a:t>”</a:t>
            </a:r>
          </a:p>
        </p:txBody>
      </p:sp>
      <p:pic>
        <p:nvPicPr>
          <p:cNvPr id="228" name="图像" descr="图像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2655" y="1866988"/>
            <a:ext cx="4693367" cy="9251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图像" descr="图像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70894" y="1866988"/>
            <a:ext cx="4978196" cy="92511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什么是RTC？"/>
          <p:cNvSpPr txBox="1"/>
          <p:nvPr/>
        </p:nvSpPr>
        <p:spPr>
          <a:xfrm>
            <a:off x="8481566" y="5962650"/>
            <a:ext cx="4895661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95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iOS 简介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什么是RTC？"/>
          <p:cNvSpPr txBox="1"/>
          <p:nvPr/>
        </p:nvSpPr>
        <p:spPr>
          <a:xfrm>
            <a:off x="802319" y="1328905"/>
            <a:ext cx="4686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1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学习资料推荐</a:t>
            </a:r>
          </a:p>
        </p:txBody>
      </p:sp>
      <p:sp>
        <p:nvSpPr>
          <p:cNvPr id="233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234" name="Objective-C基础教程（第2版） 2013年，比较旧，但是很经典"/>
          <p:cNvSpPr txBox="1"/>
          <p:nvPr/>
        </p:nvSpPr>
        <p:spPr>
          <a:xfrm>
            <a:off x="4082762" y="10972623"/>
            <a:ext cx="404643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 b="1" i="1">
                <a:solidFill>
                  <a:srgbClr val="1A1A1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Objective-C基础教程（第2版） 2013年，比较旧，但是很经典</a:t>
            </a:r>
          </a:p>
        </p:txBody>
      </p:sp>
      <p:sp>
        <p:nvSpPr>
          <p:cNvPr id="235" name="苹果官方视频：https://developer.apple.com/videos/all-videos/?q=objectivec"/>
          <p:cNvSpPr txBox="1"/>
          <p:nvPr/>
        </p:nvSpPr>
        <p:spPr>
          <a:xfrm>
            <a:off x="1003918" y="3247606"/>
            <a:ext cx="1348549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苹果官方视频：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https://developer.apple.com/videos/all-videos/?q=objectivec</a:t>
            </a:r>
          </a:p>
        </p:txBody>
      </p:sp>
      <p:sp>
        <p:nvSpPr>
          <p:cNvPr id="236" name="书籍推荐"/>
          <p:cNvSpPr txBox="1"/>
          <p:nvPr/>
        </p:nvSpPr>
        <p:spPr>
          <a:xfrm>
            <a:off x="1014541" y="5139964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书籍推荐</a:t>
            </a:r>
          </a:p>
        </p:txBody>
      </p:sp>
      <p:pic>
        <p:nvPicPr>
          <p:cNvPr id="237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8640" y="5354277"/>
            <a:ext cx="3903044" cy="512531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Effective Objective-C 2.0…"/>
          <p:cNvSpPr txBox="1"/>
          <p:nvPr/>
        </p:nvSpPr>
        <p:spPr>
          <a:xfrm>
            <a:off x="16976945" y="10785571"/>
            <a:ext cx="4046435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000" b="1" i="1">
                <a:solidFill>
                  <a:srgbClr val="1A1A1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Effective Objective-C 2.0</a:t>
            </a:r>
          </a:p>
          <a:p>
            <a:pPr algn="l" defTabSz="457200">
              <a:defRPr sz="2000" b="1" i="1">
                <a:solidFill>
                  <a:srgbClr val="1A1A1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进阶学习</a:t>
            </a:r>
          </a:p>
        </p:txBody>
      </p:sp>
      <p:pic>
        <p:nvPicPr>
          <p:cNvPr id="239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8962" y="5242943"/>
            <a:ext cx="3751089" cy="534798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Objective-C for Absolute Beginners…"/>
          <p:cNvSpPr txBox="1"/>
          <p:nvPr/>
        </p:nvSpPr>
        <p:spPr>
          <a:xfrm>
            <a:off x="11030264" y="10998023"/>
            <a:ext cx="46863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000" b="1" i="1">
                <a:solidFill>
                  <a:srgbClr val="1A1A1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Objective-C for Absolute Beginners</a:t>
            </a:r>
          </a:p>
          <a:p>
            <a:pPr algn="l" defTabSz="457200">
              <a:defRPr sz="2000" b="1" i="1">
                <a:solidFill>
                  <a:srgbClr val="1A1A1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2018年，比较新，适合零基础</a:t>
            </a:r>
          </a:p>
        </p:txBody>
      </p:sp>
      <p:pic>
        <p:nvPicPr>
          <p:cNvPr id="241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419" y="5198660"/>
            <a:ext cx="4809121" cy="5780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Q &amp; A"/>
          <p:cNvSpPr txBox="1"/>
          <p:nvPr/>
        </p:nvSpPr>
        <p:spPr>
          <a:xfrm>
            <a:off x="10503661" y="6081748"/>
            <a:ext cx="3376677" cy="1552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95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Q &amp; A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字节跳动ByteDance-PPT-0724-04.jpg" descr="字节跳动ByteDance-PPT-0724-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THANKS."/>
          <p:cNvSpPr txBox="1"/>
          <p:nvPr/>
        </p:nvSpPr>
        <p:spPr>
          <a:xfrm>
            <a:off x="3884728" y="6081748"/>
            <a:ext cx="5455476" cy="1552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5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THANKS.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26"/>
            <a:ext cx="24384000" cy="13728194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什么是RTC？"/>
          <p:cNvSpPr txBox="1"/>
          <p:nvPr/>
        </p:nvSpPr>
        <p:spPr>
          <a:xfrm>
            <a:off x="802318" y="1328905"/>
            <a:ext cx="444627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1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 err="1"/>
              <a:t>什么是iOS</a:t>
            </a:r>
            <a:r>
              <a:rPr dirty="0"/>
              <a:t>？</a:t>
            </a:r>
          </a:p>
        </p:txBody>
      </p:sp>
      <p:sp>
        <p:nvSpPr>
          <p:cNvPr id="34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35" name="苹果公司开发的移动操作系统。运行在iPhone、iPad、iPod、Apple Watch、Apple TV"/>
          <p:cNvSpPr txBox="1"/>
          <p:nvPr/>
        </p:nvSpPr>
        <p:spPr>
          <a:xfrm>
            <a:off x="1049526" y="3461183"/>
            <a:ext cx="1645001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 err="1"/>
              <a:t>苹果公司开发的移动操作系统。运行在iPhone、iPad、iPod、Apple</a:t>
            </a:r>
            <a:r>
              <a:rPr dirty="0"/>
              <a:t> </a:t>
            </a:r>
            <a:r>
              <a:rPr dirty="0" err="1"/>
              <a:t>Watch、Apple</a:t>
            </a:r>
            <a:r>
              <a:rPr dirty="0"/>
              <a:t> </a:t>
            </a:r>
            <a:r>
              <a:rPr dirty="0" err="1"/>
              <a:t>TV</a:t>
            </a:r>
            <a:r>
              <a:rPr lang="en-US" dirty="0" err="1"/>
              <a:t>等设备上</a:t>
            </a:r>
            <a:endParaRPr dirty="0"/>
          </a:p>
        </p:txBody>
      </p:sp>
      <p:pic>
        <p:nvPicPr>
          <p:cNvPr id="36" name="图像" descr="图像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3774" y="5168901"/>
            <a:ext cx="9066898" cy="2705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图像" descr="图像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95923" y="5168901"/>
            <a:ext cx="9544581" cy="2568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图像" descr="图像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0868" y="8982516"/>
            <a:ext cx="4777751" cy="3815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1061" y="9657608"/>
            <a:ext cx="4446271" cy="246495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iPhone"/>
          <p:cNvSpPr txBox="1"/>
          <p:nvPr/>
        </p:nvSpPr>
        <p:spPr>
          <a:xfrm>
            <a:off x="434300" y="5168901"/>
            <a:ext cx="1335406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iPhone</a:t>
            </a:r>
          </a:p>
        </p:txBody>
      </p:sp>
      <p:sp>
        <p:nvSpPr>
          <p:cNvPr id="41" name="iPad"/>
          <p:cNvSpPr txBox="1"/>
          <p:nvPr/>
        </p:nvSpPr>
        <p:spPr>
          <a:xfrm>
            <a:off x="12303865" y="5168901"/>
            <a:ext cx="904876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iPad</a:t>
            </a:r>
          </a:p>
        </p:txBody>
      </p:sp>
      <p:sp>
        <p:nvSpPr>
          <p:cNvPr id="42" name="Apple…"/>
          <p:cNvSpPr txBox="1"/>
          <p:nvPr/>
        </p:nvSpPr>
        <p:spPr>
          <a:xfrm>
            <a:off x="487449" y="9171597"/>
            <a:ext cx="1229107" cy="103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Apple</a:t>
            </a:r>
          </a:p>
          <a:p>
            <a:r>
              <a:t>Watch</a:t>
            </a:r>
          </a:p>
        </p:txBody>
      </p:sp>
      <p:sp>
        <p:nvSpPr>
          <p:cNvPr id="43" name="Apple…"/>
          <p:cNvSpPr txBox="1"/>
          <p:nvPr/>
        </p:nvSpPr>
        <p:spPr>
          <a:xfrm>
            <a:off x="8316006" y="9171597"/>
            <a:ext cx="1137667" cy="103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Apple</a:t>
            </a:r>
          </a:p>
          <a:p>
            <a:r>
              <a:t>TV</a:t>
            </a:r>
          </a:p>
        </p:txBody>
      </p:sp>
      <p:pic>
        <p:nvPicPr>
          <p:cNvPr id="1026" name="Picture 2" descr="Darwin Operating System">
            <a:extLst>
              <a:ext uri="{FF2B5EF4-FFF2-40B4-BE49-F238E27FC236}">
                <a16:creationId xmlns:a16="http://schemas.microsoft.com/office/drawing/2014/main" id="{045E0987-9153-914B-B09D-380D53995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82906" y="9657608"/>
            <a:ext cx="33655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什么是RTC？"/>
          <p:cNvSpPr txBox="1"/>
          <p:nvPr/>
        </p:nvSpPr>
        <p:spPr>
          <a:xfrm>
            <a:off x="802318" y="1328905"/>
            <a:ext cx="597027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1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iOS系统的发展史</a:t>
            </a:r>
          </a:p>
        </p:txBody>
      </p:sp>
      <p:sp>
        <p:nvSpPr>
          <p:cNvPr id="49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1028" name="Picture 4" descr="Apple's iOS through the years - GSMArena.com news">
            <a:extLst>
              <a:ext uri="{FF2B5EF4-FFF2-40B4-BE49-F238E27FC236}">
                <a16:creationId xmlns:a16="http://schemas.microsoft.com/office/drawing/2014/main" id="{F51AAD18-CF08-CE42-B0B4-8D4BCE1DD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7453" y="2944682"/>
            <a:ext cx="16061291" cy="904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99943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什么是RTC？"/>
          <p:cNvSpPr txBox="1"/>
          <p:nvPr/>
        </p:nvSpPr>
        <p:spPr>
          <a:xfrm>
            <a:off x="802318" y="1400144"/>
            <a:ext cx="589905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 b="1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iOS </a:t>
            </a:r>
            <a:r>
              <a:rPr dirty="0" err="1"/>
              <a:t>系统</a:t>
            </a:r>
            <a:r>
              <a:rPr dirty="0"/>
              <a:t> </a:t>
            </a:r>
            <a:r>
              <a:rPr lang="en-US" altLang="zh-CN" dirty="0"/>
              <a:t>—</a:t>
            </a:r>
            <a:r>
              <a:rPr dirty="0"/>
              <a:t> </a:t>
            </a:r>
            <a:r>
              <a:rPr lang="en-US" dirty="0" err="1"/>
              <a:t>现在</a:t>
            </a:r>
            <a:endParaRPr dirty="0"/>
          </a:p>
        </p:txBody>
      </p:sp>
      <p:sp>
        <p:nvSpPr>
          <p:cNvPr id="65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66" name="图像" descr="图像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623" y="5430962"/>
            <a:ext cx="9338270" cy="5280142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iOS 13">
            <a:hlinkClick r:id="rId5"/>
          </p:cNvPr>
          <p:cNvSpPr txBox="1"/>
          <p:nvPr/>
        </p:nvSpPr>
        <p:spPr>
          <a:xfrm>
            <a:off x="1130623" y="3620516"/>
            <a:ext cx="127216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iOS 13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0C8DD6-B4AF-A043-9A7D-50BF8E47D25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1519" y="5108137"/>
            <a:ext cx="10257335" cy="5925792"/>
          </a:xfrm>
          <a:prstGeom prst="rect">
            <a:avLst/>
          </a:prstGeom>
        </p:spPr>
      </p:pic>
      <p:sp>
        <p:nvSpPr>
          <p:cNvPr id="8" name="iOS 13">
            <a:hlinkClick r:id="rId5"/>
            <a:extLst>
              <a:ext uri="{FF2B5EF4-FFF2-40B4-BE49-F238E27FC236}">
                <a16:creationId xmlns:a16="http://schemas.microsoft.com/office/drawing/2014/main" id="{7C12D99E-32D4-CC43-BFBA-26ABD3556B56}"/>
              </a:ext>
            </a:extLst>
          </p:cNvPr>
          <p:cNvSpPr txBox="1"/>
          <p:nvPr/>
        </p:nvSpPr>
        <p:spPr>
          <a:xfrm>
            <a:off x="12752387" y="3558497"/>
            <a:ext cx="127118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iOS </a:t>
            </a:r>
            <a:r>
              <a:rPr lang="en-US" altLang="zh-CN" dirty="0"/>
              <a:t>14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"/>
            <a:ext cx="24362346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什么是RTC？"/>
          <p:cNvSpPr txBox="1"/>
          <p:nvPr/>
        </p:nvSpPr>
        <p:spPr>
          <a:xfrm>
            <a:off x="802318" y="1328905"/>
            <a:ext cx="465810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 b="1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iOS 系统架构</a:t>
            </a:r>
          </a:p>
        </p:txBody>
      </p:sp>
      <p:sp>
        <p:nvSpPr>
          <p:cNvPr id="73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dirty="0"/>
              <a:t> </a:t>
            </a:r>
          </a:p>
        </p:txBody>
      </p:sp>
      <p:sp>
        <p:nvSpPr>
          <p:cNvPr id="74" name="文本框 8"/>
          <p:cNvSpPr txBox="1"/>
          <p:nvPr/>
        </p:nvSpPr>
        <p:spPr>
          <a:xfrm>
            <a:off x="826100" y="4047417"/>
            <a:ext cx="7402441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buSzPct val="100000"/>
              <a:defRPr sz="4400">
                <a:latin typeface="FangSong"/>
                <a:ea typeface="FangSong"/>
                <a:cs typeface="FangSong"/>
                <a:sym typeface="FangSong"/>
              </a:defRPr>
            </a:pPr>
            <a:r>
              <a:rPr lang="en-US" sz="3200" dirty="0" err="1">
                <a:latin typeface="+mn-lt"/>
              </a:rPr>
              <a:t>UIKit</a:t>
            </a:r>
            <a:r>
              <a:rPr lang="en-US" sz="3200" dirty="0">
                <a:latin typeface="+mn-lt"/>
              </a:rPr>
              <a:t>, Touch, Push, </a:t>
            </a:r>
            <a:r>
              <a:rPr lang="en-US" sz="3200" dirty="0" err="1">
                <a:latin typeface="+mn-lt"/>
              </a:rPr>
              <a:t>MapKit</a:t>
            </a:r>
            <a:endParaRPr sz="3200" dirty="0">
              <a:latin typeface="+mn-lt"/>
            </a:endParaRPr>
          </a:p>
        </p:txBody>
      </p:sp>
      <p:pic>
        <p:nvPicPr>
          <p:cNvPr id="7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632" y="3201804"/>
            <a:ext cx="13726268" cy="756143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文本框 8">
            <a:extLst>
              <a:ext uri="{FF2B5EF4-FFF2-40B4-BE49-F238E27FC236}">
                <a16:creationId xmlns:a16="http://schemas.microsoft.com/office/drawing/2014/main" id="{8FDB6710-28CB-BD46-9A5D-8F873A4A6D2E}"/>
              </a:ext>
            </a:extLst>
          </p:cNvPr>
          <p:cNvSpPr txBox="1"/>
          <p:nvPr/>
        </p:nvSpPr>
        <p:spPr>
          <a:xfrm>
            <a:off x="802317" y="5648824"/>
            <a:ext cx="8415823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buSzPct val="100000"/>
              <a:defRPr sz="4400">
                <a:latin typeface="FangSong"/>
                <a:ea typeface="FangSong"/>
                <a:cs typeface="FangSong"/>
                <a:sym typeface="FangSong"/>
              </a:defRPr>
            </a:pPr>
            <a:r>
              <a:rPr lang="en-US" sz="3200" dirty="0">
                <a:latin typeface="+mn-lt"/>
              </a:rPr>
              <a:t>Core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Graphics, OpenGL, Metal, Photo Library</a:t>
            </a:r>
          </a:p>
          <a:p>
            <a:pPr algn="l">
              <a:buSzPct val="100000"/>
              <a:defRPr sz="4400">
                <a:latin typeface="FangSong"/>
                <a:ea typeface="FangSong"/>
                <a:cs typeface="FangSong"/>
                <a:sym typeface="FangSong"/>
              </a:defRPr>
            </a:pPr>
            <a:r>
              <a:rPr lang="en-US" sz="3200" dirty="0">
                <a:latin typeface="+mn-lt"/>
              </a:rPr>
              <a:t>Media Player, </a:t>
            </a:r>
            <a:r>
              <a:rPr lang="en-US" sz="3200" dirty="0" err="1">
                <a:latin typeface="+mn-lt"/>
              </a:rPr>
              <a:t>OpenAL</a:t>
            </a:r>
            <a:endParaRPr sz="3200" dirty="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A5C799-96C9-C141-808F-1F0A0D242202}"/>
              </a:ext>
            </a:extLst>
          </p:cNvPr>
          <p:cNvSpPr txBox="1"/>
          <p:nvPr/>
        </p:nvSpPr>
        <p:spPr>
          <a:xfrm>
            <a:off x="826100" y="7711855"/>
            <a:ext cx="7402441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buSzPct val="100000"/>
              <a:defRPr sz="4400">
                <a:latin typeface="FangSong"/>
                <a:ea typeface="FangSong"/>
                <a:cs typeface="FangSong"/>
                <a:sym typeface="FangSong"/>
              </a:defRPr>
            </a:pPr>
            <a:r>
              <a:rPr lang="en-US" sz="3200" dirty="0">
                <a:latin typeface="+mn-lt"/>
              </a:rPr>
              <a:t>Foundation, iCloud, SQLite, Networking</a:t>
            </a:r>
            <a:endParaRPr sz="3200" dirty="0">
              <a:latin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D7F147-A692-0449-8D28-DF0B67300019}"/>
              </a:ext>
            </a:extLst>
          </p:cNvPr>
          <p:cNvSpPr txBox="1"/>
          <p:nvPr/>
        </p:nvSpPr>
        <p:spPr>
          <a:xfrm>
            <a:off x="826100" y="9344080"/>
            <a:ext cx="7402441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buSzPct val="100000"/>
              <a:defRPr sz="4400">
                <a:latin typeface="FangSong"/>
                <a:ea typeface="FangSong"/>
                <a:cs typeface="FangSong"/>
                <a:sym typeface="FangSong"/>
              </a:defRPr>
            </a:pPr>
            <a:r>
              <a:rPr lang="en-US" sz="3200" dirty="0">
                <a:latin typeface="+mn-lt"/>
              </a:rPr>
              <a:t>Bluetooth, USB, Accelerate, Authentication </a:t>
            </a:r>
            <a:endParaRPr sz="3200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"/>
            <a:ext cx="24362346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什么是RTC？"/>
          <p:cNvSpPr txBox="1"/>
          <p:nvPr/>
        </p:nvSpPr>
        <p:spPr>
          <a:xfrm>
            <a:off x="802318" y="1400144"/>
            <a:ext cx="883575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 b="1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iOS </a:t>
            </a:r>
            <a:r>
              <a:rPr dirty="0" err="1"/>
              <a:t>系统架构</a:t>
            </a:r>
            <a:r>
              <a:rPr lang="zh-CN" altLang="en-US" dirty="0"/>
              <a:t> </a:t>
            </a:r>
            <a:r>
              <a:rPr lang="en-US" altLang="zh-CN" dirty="0"/>
              <a:t>vs Android</a:t>
            </a:r>
            <a:endParaRPr dirty="0"/>
          </a:p>
        </p:txBody>
      </p:sp>
      <p:sp>
        <p:nvSpPr>
          <p:cNvPr id="73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dirty="0"/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D8F460-E077-1F44-9E51-9815FAE91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120" y="3955084"/>
            <a:ext cx="21138855" cy="75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0648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" y="-2"/>
            <a:ext cx="2436234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什么是RTC？"/>
          <p:cNvSpPr txBox="1"/>
          <p:nvPr/>
        </p:nvSpPr>
        <p:spPr>
          <a:xfrm>
            <a:off x="802318" y="1328905"/>
            <a:ext cx="465810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 b="1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iOS 开发环境</a:t>
            </a:r>
          </a:p>
        </p:txBody>
      </p:sp>
      <p:sp>
        <p:nvSpPr>
          <p:cNvPr id="81" name="文本"/>
          <p:cNvSpPr txBox="1"/>
          <p:nvPr/>
        </p:nvSpPr>
        <p:spPr>
          <a:xfrm>
            <a:off x="1358394" y="3955084"/>
            <a:ext cx="212726" cy="718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82" name="文本框 4"/>
          <p:cNvSpPr txBox="1"/>
          <p:nvPr/>
        </p:nvSpPr>
        <p:spPr>
          <a:xfrm>
            <a:off x="878532" y="3830933"/>
            <a:ext cx="7598203" cy="348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742950" indent="-742950" algn="l">
              <a:buSzPct val="100000"/>
              <a:buAutoNum type="arabicPeriod"/>
              <a:defRPr sz="4400">
                <a:latin typeface="FangSong"/>
                <a:ea typeface="FangSong"/>
                <a:cs typeface="FangSong"/>
                <a:sym typeface="FangSong"/>
              </a:defRPr>
            </a:pPr>
            <a:r>
              <a:rPr dirty="0" err="1">
                <a:latin typeface="+mn-lt"/>
              </a:rPr>
              <a:t>硬件：</a:t>
            </a:r>
            <a:r>
              <a:rPr dirty="0" err="1">
                <a:latin typeface="+mn-lt"/>
                <a:ea typeface="+mj-ea"/>
                <a:cs typeface="+mj-cs"/>
                <a:sym typeface="Helvetica Neue"/>
              </a:rPr>
              <a:t>Macbook，iMac</a:t>
            </a:r>
            <a:endParaRPr b="1" dirty="0">
              <a:latin typeface="+mn-lt"/>
              <a:ea typeface="+mj-ea"/>
              <a:cs typeface="+mj-cs"/>
              <a:sym typeface="Helvetica Neue"/>
            </a:endParaRPr>
          </a:p>
          <a:p>
            <a:pPr algn="l">
              <a:defRPr sz="4400">
                <a:latin typeface="FangSong"/>
                <a:ea typeface="FangSong"/>
                <a:cs typeface="FangSong"/>
                <a:sym typeface="FangSong"/>
              </a:defRPr>
            </a:pPr>
            <a:endParaRPr b="1" dirty="0">
              <a:latin typeface="+mn-lt"/>
              <a:ea typeface="+mj-ea"/>
              <a:cs typeface="+mj-cs"/>
              <a:sym typeface="Helvetica Neue"/>
            </a:endParaRPr>
          </a:p>
          <a:p>
            <a:pPr algn="l">
              <a:defRPr sz="4400">
                <a:latin typeface="FangSong"/>
                <a:ea typeface="FangSong"/>
                <a:cs typeface="FangSong"/>
                <a:sym typeface="FangSong"/>
              </a:defRPr>
            </a:pPr>
            <a:r>
              <a:rPr dirty="0">
                <a:latin typeface="+mn-lt"/>
              </a:rPr>
              <a:t>2. </a:t>
            </a:r>
            <a:r>
              <a:rPr dirty="0" err="1">
                <a:latin typeface="+mn-lt"/>
              </a:rPr>
              <a:t>语言：Objective-C，Swift</a:t>
            </a:r>
            <a:endParaRPr dirty="0">
              <a:latin typeface="+mn-lt"/>
            </a:endParaRPr>
          </a:p>
          <a:p>
            <a:pPr algn="l">
              <a:defRPr sz="4400">
                <a:latin typeface="FangSong"/>
                <a:ea typeface="FangSong"/>
                <a:cs typeface="FangSong"/>
                <a:sym typeface="FangSong"/>
              </a:defRPr>
            </a:pPr>
            <a:endParaRPr dirty="0">
              <a:latin typeface="+mn-lt"/>
            </a:endParaRPr>
          </a:p>
          <a:p>
            <a:pPr algn="l">
              <a:defRPr sz="4400">
                <a:latin typeface="FangSong"/>
                <a:ea typeface="FangSong"/>
                <a:cs typeface="FangSong"/>
                <a:sym typeface="FangSong"/>
              </a:defRPr>
            </a:pPr>
            <a:r>
              <a:rPr dirty="0">
                <a:latin typeface="+mn-lt"/>
              </a:rPr>
              <a:t>3. </a:t>
            </a:r>
            <a:r>
              <a:rPr dirty="0" err="1">
                <a:latin typeface="+mn-lt"/>
              </a:rPr>
              <a:t>工具：XCode</a:t>
            </a:r>
            <a:endParaRPr dirty="0">
              <a:latin typeface="+mn-lt"/>
            </a:endParaRPr>
          </a:p>
        </p:txBody>
      </p:sp>
      <p:pic>
        <p:nvPicPr>
          <p:cNvPr id="83" name="图像" descr="图像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5090" y="3732122"/>
            <a:ext cx="10824353" cy="61967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2709</TotalTime>
  <Words>1569</Words>
  <Application>Microsoft Macintosh PowerPoint</Application>
  <PresentationFormat>自定义</PresentationFormat>
  <Paragraphs>292</Paragraphs>
  <Slides>32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FangSong</vt:lpstr>
      <vt:lpstr>Courier</vt:lpstr>
      <vt:lpstr>Helvetica</vt:lpstr>
      <vt:lpstr>Helvetica Neue</vt:lpstr>
      <vt:lpstr>Helvetica Neue Light</vt:lpstr>
      <vt:lpstr>Helvetica Neue Medium</vt:lpstr>
      <vt:lpstr>Menlo</vt:lpstr>
      <vt:lpstr>Menlo Regular</vt:lpstr>
      <vt:lpstr>Times Roman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沙舟</cp:lastModifiedBy>
  <cp:revision>40</cp:revision>
  <dcterms:modified xsi:type="dcterms:W3CDTF">2020-10-15T14:31:35Z</dcterms:modified>
</cp:coreProperties>
</file>